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3684"/>
  </p:normalViewPr>
  <p:slideViewPr>
    <p:cSldViewPr snapToGrid="0" snapToObjects="1">
      <p:cViewPr varScale="1">
        <p:scale>
          <a:sx n="107" d="100"/>
          <a:sy n="107" d="100"/>
        </p:scale>
        <p:origin x="23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30T16:21:56.8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2895 321 24575,'-26'0'0,"-5"-7"0,-10-12 0,10 1 0,5-2 0,0 14 0,8 6 0,-19 0 0,19 0 0,-8-7 0,11-1 0,0-7 0,1 7 0,-1 2 0,0 6 0,-11 0 0,8 0 0,-19 0 0,7-18 0,1 13 0,3-13 0,11 12 0,1 4 0,-1-5 0,-11 7 0,8 0 0,-8-6 0,11-2 0,0-1 0,-11 3 0,9 6 0,-10 0 0,1 0 0,-3 0 0,-12-9 0,12 7 0,3-7 0,11 9 0,1 0 0,-13-18 0,10 13 0,-9-13 0,-1 9 0,10 7 0,-21-7 0,20 9 0,-19 0 0,19 0 0,-20 0 0,21 0 0,-9 0 0,11 0 0,-11-18 0,8 13 0,-8-13 0,0 18 0,8 0 0,-8 0 0,11 0 0,0 0 0,-27 12 0,8-10 0,-11 10 0,19-6 0,11 2 0,0 0 0,-11-1 0,8-7 0,-8 0 0,0 0 0,-3 0 0,0 6 0,-9-4 0,20 5 0,-19-7 0,19 0 0,-8 0 0,11 0 0,0 0 0,-11 0 0,9 0 0,-21 0 0,20 0 0,-8 6 0,11 2 0,1 0 0,-1 5 0,0-11 0,0 4 0,-11-6 0,9 0 0,-21 0 0,9 18 0,0-13 0,2 19 0,1-22 0,9 4 0,-21-6 0,20 7 0,-8 1 0,11 0 0,1-2 0,-13-6 0,10 7 0,-9-5 0,11 4 0,0-6 0,-11 0 0,8 7 0,-8 1 0,11 0 0,1-2 0,-13 3 0,10-7 0,-21 7 0,20-9 0,-8 7 0,11 1 0,1 0 0,-1 5 0,0-11 0,1 11 0,-1-5 0,7 18 0,-5-9 0,4 9 0,1-11 0,2-1 0,6 1 0,0 0 0,-7-1 0,5 12 0,-4-8 0,6 8 0,0-12 0,0 1 0,0 11 0,0-8 0,0 8 0,9 0 0,-7-9 0,7 9 0,0 0 0,11 3 0,0 0 0,6-3 0,-11-11 0,-1-1 0,1 1 0,0 0 0,11-7 0,-9-2 0,37 17 0,-21-17 0,12 17 0,-7-23 0,-21 6 0,21-4 0,-21 4 0,21-6 0,-21 0 0,21 0 0,-21 0 0,21 0 0,-9 9 0,0 0 0,-3 2 0,0-5 0,-8-6 0,19 0 0,-19 0 0,19 0 0,-19 0 0,35 0 0,-19 0 0,39 0 0,-40 0 0,21 0 0,-9 0 0,16 0 0,-12 0 0,22 0 0,-38 0 0,12 0 0,-7 0 0,-21 0 0,21 0 0,7 0 0,-1 0 0,13 0 0,-16 0 0,6 0 0,-17 0 0,14 0 0,-26 0 0,36 0 0,-5 0 0,28 0 0,-16 0 0,-16 0 0,-7 0 0,-21 0 0,10 0 0,-1-9 0,3 7 0,11-25 0,-11 22 0,9-13 0,-21 18 0,9 0 0,0 0 0,-8-6 0,8-3 0,-12-5 0,1 5 0,-1-4 0,1 12 0,11-15 0,-8 7 0,8-8 0,0-9 0,-9 15 0,9-14 0,-11 24 0,-1-12 0,1 4 0,11-8 0,-9 2 0,12-14 0,-14 12 0,-4-10 0,2 13 0,-12-1 0,12 0 0,-5 0 0,1 1 0,4-1 0,-12-11 0,6 8 0,-7-20 0,0 21 0,0-9 0,0 11 0,-7 0 0,-4-11 0,-4 8 0,-2-8 0,2 11 0,-11-11 0,8 8 0,-8-1 0,11 12 0,-27-4 0,9-10 0,-13 5 0,8-2 0,9 18 0,0 0 0,-25-12 0,32 9 0,-32-8 0,37 11 0,-21 0 0,20 0 0,-19 0 0,19 0 0,-8-7 0,11-1 0,0 0 0,-11 1 0,15 7 0,-7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89D9C-307F-0443-B78B-D0CBC582FF4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7B8CC-2A13-484C-8596-4B735D2AC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/>
              <a:t>ایران دارای رتبه خوبی هم در خاورمیانه و هم در دنیا هست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02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sz="1600" dirty="0"/>
              <a:t>چند نمونه از رصدخانه های فعال کشور که با وجود تمامی نقصان تجهیزات فعالیت های بسیار عالی رصدی دارند</a:t>
            </a:r>
          </a:p>
          <a:p>
            <a:pPr marL="0" algn="r" defTabSz="914400" rtl="1" eaLnBrk="1" latinLnBrk="0" hangingPunct="1"/>
            <a:r>
              <a:rPr lang="fa-IR" sz="1600" dirty="0"/>
              <a:t>مانند رصدخانه مرکز تحقیقات نجوم و </a:t>
            </a:r>
            <a:r>
              <a:rPr lang="fa-IR" sz="1600" dirty="0" err="1"/>
              <a:t>اخترفیزیک</a:t>
            </a:r>
            <a:r>
              <a:rPr lang="fa-IR" sz="1600" dirty="0"/>
              <a:t> مراغه – رصدخانه </a:t>
            </a:r>
            <a:r>
              <a:rPr lang="fa-IR" sz="1600" dirty="0" err="1"/>
              <a:t>ماهدشت</a:t>
            </a:r>
            <a:r>
              <a:rPr lang="fa-IR" sz="1600" dirty="0"/>
              <a:t> – رصدخانه کاشان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4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sz="1600" dirty="0"/>
              <a:t>چند نمونه از رصدخانه های فعال کشور که با وجود تمامی نقصان تجهیزات فعالیت های بسیار عالی رصدی دارند</a:t>
            </a:r>
          </a:p>
          <a:p>
            <a:pPr marL="0" algn="r" defTabSz="914400" rtl="1" eaLnBrk="1" latinLnBrk="0" hangingPunct="1"/>
            <a:r>
              <a:rPr lang="fa-IR" sz="1600" dirty="0"/>
              <a:t>مانند رصدخانه مرکز تحقیقات نجوم و </a:t>
            </a:r>
            <a:r>
              <a:rPr lang="fa-IR" sz="1600" dirty="0" err="1"/>
              <a:t>اخترفیزیک</a:t>
            </a:r>
            <a:r>
              <a:rPr lang="fa-IR" sz="1600" dirty="0"/>
              <a:t> مراغه – رصدخانه </a:t>
            </a:r>
            <a:r>
              <a:rPr lang="fa-IR" sz="1600" dirty="0" err="1"/>
              <a:t>ماهدشت</a:t>
            </a:r>
            <a:r>
              <a:rPr lang="fa-IR" sz="1600" dirty="0"/>
              <a:t> – رصدخانه کاشان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14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dirty="0"/>
              <a:t>باید اهداف اصلی سایت </a:t>
            </a:r>
            <a:r>
              <a:rPr lang="en-US" dirty="0" err="1"/>
              <a:t>irobap</a:t>
            </a:r>
            <a:r>
              <a:rPr lang="fa-IR" dirty="0"/>
              <a:t> رو به صورتی که مشخص کننده یک حرکت فکر شده برای یکپارچه سازی رصدخانه های کشور و ایجاد همکاری بین مراکز٬ منجمان حرفه ای و منجمان آماتور هست رو توضیح بدید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87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1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/>
              <a:t>ایران دارای رتبه خوبی هم در خاورمیانه و هم در دنیا هست.     ولی آیا تجهیزات و ابزار متناسب با این رده بندی ها برای منجمان حرفه ای و آماتوری کشور فراهم هست؟؟؟؟؟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fa-IR" dirty="0"/>
              <a:t>مناطقی در ایران دارای کلاس ۱ در مقیاس </a:t>
            </a:r>
            <a:r>
              <a:rPr lang="fa-IR" dirty="0" err="1"/>
              <a:t>برتل</a:t>
            </a:r>
            <a:r>
              <a:rPr lang="fa-IR" dirty="0"/>
              <a:t> هست و معیارهای دید نجومی و شفافیت در بعضی مناطق در بین بهترین مکان های دنیا برای کارهای حرفه ای است !!!!!!!!!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dirty="0"/>
              <a:t>مطمئنا قابل قیاس نیست 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9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dirty="0"/>
              <a:t>مطمئنا قابل قیاس نیست 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3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fa-IR" dirty="0"/>
              <a:t>اختلاف در تلسکوپ ها نه تنها در اندازه آنهاست بلکه در تکنولوژی و فعالیت داشتن رصدخانه ها نیز می باشد.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dirty="0"/>
              <a:t>تعداد رصدخانه ها و آسمان نماهای موجود در کشور بیش از ۸۰ است که اکثرا مجهز به تلسکوپ های ۱۲ اینچ به بالا و با </a:t>
            </a:r>
            <a:r>
              <a:rPr lang="fa-IR" dirty="0" err="1"/>
              <a:t>مقرهای</a:t>
            </a:r>
            <a:r>
              <a:rPr lang="fa-IR" dirty="0"/>
              <a:t> کامپیوتری هستند.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0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sz="1600" dirty="0"/>
              <a:t>تعداد رصدخانه ها و آسمان نماهای موجود در کشور بیش از ۸۰ است که اکثرا مجهز به تلسکوپ های ۱۲ اینچ به بالا و با </a:t>
            </a:r>
            <a:r>
              <a:rPr lang="fa-IR" sz="1600" dirty="0" err="1"/>
              <a:t>مقرهای</a:t>
            </a:r>
            <a:r>
              <a:rPr lang="fa-IR" sz="1600" dirty="0"/>
              <a:t> کامپیوتری هستند. و از این تعداد بیش از نیمی از رصدخانه های ساخته شده توسط متخصصین موسسه آسمان شب انجام شده.</a:t>
            </a:r>
          </a:p>
          <a:p>
            <a:pPr marL="0" algn="r" defTabSz="914400" rtl="1" eaLnBrk="1" latinLnBrk="0" hangingPunct="1"/>
            <a:r>
              <a:rPr lang="fa-IR" sz="1600" dirty="0"/>
              <a:t>اما به جز چند رصدخانه بقیه رصدخانه ها غیرفعال هستند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2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fa-IR" sz="1600" dirty="0"/>
              <a:t>این تعداد رصدخانه به دلایلی که در اسلاید مشاهده می شود بدون استفاده هستند و به مرور زمان به خاطر عدم نگهداری صحیح غیرقابل استفاده می شوند.</a:t>
            </a:r>
          </a:p>
          <a:p>
            <a:pPr marL="0" algn="r" defTabSz="914400" rtl="1" eaLnBrk="1" latinLnBrk="0" hangingPunct="1"/>
            <a:r>
              <a:rPr lang="fa-IR" sz="1600" dirty="0"/>
              <a:t>تجربیات مرتبط با ساخت و نگهداری رصدخانه ها و و ضعیف موجود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B8CC-2A13-484C-8596-4B735D2AC3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0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4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64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85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0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3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16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3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3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6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1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5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5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2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774F37-BAEA-C345-A405-061CF5E94E56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56C74-2AE5-5942-9544-F5BE47EDE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88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E5260-7B64-F347-9B55-8B37FB3B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968" y="1219200"/>
            <a:ext cx="6312645" cy="1078217"/>
          </a:xfrm>
        </p:spPr>
        <p:txBody>
          <a:bodyPr/>
          <a:lstStyle/>
          <a:p>
            <a:r>
              <a:rPr lang="fa-IR" dirty="0"/>
              <a:t>رصدخانه های ایران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70A2DA-B6C3-4C4C-90E0-A54A9CCB7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</a:pPr>
            <a:r>
              <a:rPr lang="fa-IR" dirty="0"/>
              <a:t>موسسه طبیعت آسمان شب</a:t>
            </a:r>
          </a:p>
          <a:p>
            <a:pPr marL="0" indent="0" algn="l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</a:pPr>
            <a:r>
              <a:rPr lang="fa-IR" dirty="0"/>
              <a:t>تیرماه ۱۳۹۸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83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CA202-C8A7-C14D-9C7E-D46F4CF6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0" eaLnBrk="1" latinLnBrk="0" hangingPunct="1">
              <a:spcBef>
                <a:spcPct val="0"/>
              </a:spcBef>
              <a:buNone/>
            </a:pPr>
            <a:r>
              <a:rPr lang="fa-IR" dirty="0"/>
              <a:t>تعداد رصدخانه های فعال</a:t>
            </a:r>
            <a:br>
              <a:rPr lang="fa-IR" dirty="0"/>
            </a:br>
            <a:r>
              <a:rPr lang="fa-IR" dirty="0"/>
              <a:t>کمتر از ۵ رصدخانه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5F852-5EC1-CD4F-B0CA-AFB9640D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617" y="2068489"/>
            <a:ext cx="8946541" cy="4195481"/>
          </a:xfrm>
        </p:spPr>
        <p:txBody>
          <a:bodyPr/>
          <a:lstStyle/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عدم وجود کادر آشنا با تجهیزات در مراکز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عدم وجود برنامه و طرح پروژه برای فعالیت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عدم نگه داری صحیح و مناسب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نواقص موجود در ابزارهای مورد نیاز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......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FCFF83-C9AE-8B4E-8EDB-B861D8F1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8"/>
            <a:ext cx="6712770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4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CA202-C8A7-C14D-9C7E-D46F4CF6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0" eaLnBrk="1" latinLnBrk="0" hangingPunct="1">
              <a:spcBef>
                <a:spcPct val="0"/>
              </a:spcBef>
              <a:buNone/>
            </a:pPr>
            <a:r>
              <a:rPr lang="fa-IR" dirty="0"/>
              <a:t>رصدخانه های فعال</a:t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5F852-5EC1-CD4F-B0CA-AFB9640D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42" y="2068489"/>
            <a:ext cx="5349516" cy="4195481"/>
          </a:xfrm>
        </p:spPr>
        <p:txBody>
          <a:bodyPr>
            <a:normAutofit/>
          </a:bodyPr>
          <a:lstStyle/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sz="1800" dirty="0"/>
              <a:t>رصدخانه مرکز تحقیقات نجوم و </a:t>
            </a:r>
            <a:r>
              <a:rPr lang="fa-IR" sz="1800" dirty="0" err="1"/>
              <a:t>اخترفیزیک</a:t>
            </a:r>
            <a:r>
              <a:rPr lang="fa-IR" sz="1800" dirty="0"/>
              <a:t> مراغه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sz="1800" dirty="0"/>
              <a:t>رصدخانه </a:t>
            </a:r>
            <a:r>
              <a:rPr lang="fa-IR" sz="1800" dirty="0" err="1"/>
              <a:t>ماهدشت</a:t>
            </a:r>
            <a:r>
              <a:rPr lang="fa-IR" sz="1800" dirty="0"/>
              <a:t> کرج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sz="1800" dirty="0" err="1"/>
              <a:t>عدرصدخانه</a:t>
            </a:r>
            <a:r>
              <a:rPr lang="fa-IR" sz="1800" dirty="0"/>
              <a:t> کاشان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FCFF83-C9AE-8B4E-8EDB-B861D8F1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8"/>
            <a:ext cx="6712770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4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CA202-C8A7-C14D-9C7E-D46F4CF6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0" eaLnBrk="1" latinLnBrk="0" hangingPunct="1">
              <a:spcBef>
                <a:spcPct val="0"/>
              </a:spcBef>
              <a:buNone/>
            </a:pPr>
            <a:r>
              <a:rPr lang="fa-IR" dirty="0"/>
              <a:t>رصدخانه های فعال</a:t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5F852-5EC1-CD4F-B0CA-AFB9640D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516" y="1853248"/>
            <a:ext cx="5518484" cy="4195481"/>
          </a:xfrm>
        </p:spPr>
        <p:txBody>
          <a:bodyPr>
            <a:normAutofit/>
          </a:bodyPr>
          <a:lstStyle/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چاپ نزدیک به ۱۰ مقاله بین </a:t>
            </a:r>
            <a:r>
              <a:rPr lang="fa-IR" dirty="0" err="1"/>
              <a:t>المللی</a:t>
            </a:r>
            <a:r>
              <a:rPr lang="fa-IR" dirty="0"/>
              <a:t> رصدی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همکاری در زمینه رصدی در ۳ طرح مطرح بین </a:t>
            </a:r>
            <a:r>
              <a:rPr lang="fa-IR" dirty="0" err="1"/>
              <a:t>المللی</a:t>
            </a:r>
            <a:endParaRPr lang="fa-IR" dirty="0"/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تربیت نزدیک به ۱۰ دانشجوی ارشد و دکتری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انجام بیش از ۱۰ پروژه دفاعیه ارشد و دکتری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fa-IR" dirty="0"/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sz="2400" b="1" dirty="0"/>
              <a:t>تنها با یک تلسکوپ ۱۲ اینچ در مرکز شهر مراغه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439485-DCD8-2040-A93F-1D45F6C5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" y="1571654"/>
            <a:ext cx="6703433" cy="41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1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4829F-E2E2-914F-82FC-D7541C89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457200" rtl="1" eaLnBrk="1" latinLnBrk="0" hangingPunct="1">
              <a:spcBef>
                <a:spcPct val="0"/>
              </a:spcBef>
              <a:buNone/>
            </a:pPr>
            <a:r>
              <a:rPr lang="en-US" dirty="0" err="1"/>
              <a:t>IROBAP.com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Iran Observatories and Planetariums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E88F83-1A7E-C447-AE8A-073121A6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69" y="2084531"/>
            <a:ext cx="4555810" cy="4195481"/>
          </a:xfrm>
        </p:spPr>
        <p:txBody>
          <a:bodyPr/>
          <a:lstStyle/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راه اندازی مجدد رصدخانه های غیرفعال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آموزش نیروهای متخصص رصدخانه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اطلاع رسانی مراکز نجومی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اطلاع رسانی ابزار موجود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پایش جغرافیایی مناطق رصدی 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طرح پروژه های متناسب با تجهیزات </a:t>
            </a:r>
            <a:r>
              <a:rPr lang="fa-IR" dirty="0" err="1"/>
              <a:t>رصدخانه‌ها</a:t>
            </a:r>
            <a:endParaRPr lang="fa-IR" dirty="0"/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ایجاد ارتباط بین رصدخانه ها برای همکاری در پروژه های مشترک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تجهیز و تکمیل رصدخانه های موجود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dirty="0"/>
              <a:t>......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CD22F6-883C-624B-8B0B-2D8EE002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8"/>
            <a:ext cx="5886767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A0C63-F947-454A-BA09-9662FDD6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060356"/>
            <a:ext cx="9404723" cy="1400530"/>
          </a:xfrm>
        </p:spPr>
        <p:txBody>
          <a:bodyPr/>
          <a:lstStyle/>
          <a:p>
            <a:pPr algn="ctr" rtl="1"/>
            <a:r>
              <a:rPr lang="fa-IR" sz="8000" dirty="0"/>
              <a:t>تشکر</a:t>
            </a:r>
            <a:endParaRPr lang="en-US" sz="8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65431F-80E8-9943-8693-5C245928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97115"/>
            <a:ext cx="12192000" cy="15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0436A-D612-8E4B-A768-ADF82A56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564" y="452718"/>
            <a:ext cx="4675270" cy="1400530"/>
          </a:xfrm>
        </p:spPr>
        <p:txBody>
          <a:bodyPr/>
          <a:lstStyle/>
          <a:p>
            <a:pPr algn="l" defTabSz="457200" rtl="1" eaLnBrk="1" latinLnBrk="0" hangingPunct="1">
              <a:spcBef>
                <a:spcPct val="0"/>
              </a:spcBef>
              <a:buNone/>
            </a:pPr>
            <a:r>
              <a:rPr lang="fa-IR" dirty="0"/>
              <a:t>جایگاه نجوم ایران در دنیا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D99C2C-7C85-D841-B456-97AF329DE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800" dirty="0"/>
              <a:t>رتبه </a:t>
            </a:r>
            <a:r>
              <a:rPr lang="fa-IR" sz="2800" dirty="0">
                <a:solidFill>
                  <a:schemeClr val="accent1"/>
                </a:solidFill>
              </a:rPr>
              <a:t>اول</a:t>
            </a:r>
            <a:r>
              <a:rPr lang="fa-IR" sz="2800" dirty="0"/>
              <a:t> در خاورمیانه در سال ۲۰۱۸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09951FB-3E41-F34E-83D1-9BF66EF91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sz="2800" dirty="0"/>
              <a:t>رتبه </a:t>
            </a:r>
            <a:r>
              <a:rPr lang="fa-IR" sz="2800" dirty="0">
                <a:solidFill>
                  <a:schemeClr val="accent1"/>
                </a:solidFill>
              </a:rPr>
              <a:t>اول</a:t>
            </a:r>
            <a:r>
              <a:rPr lang="fa-IR" sz="2800" dirty="0"/>
              <a:t> در خاورمیانه در سال ۲۰۱۸ </a:t>
            </a:r>
          </a:p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a-IR" sz="2800" dirty="0"/>
              <a:t>رتبه </a:t>
            </a:r>
            <a:r>
              <a:rPr lang="fa-IR" sz="2800" dirty="0">
                <a:solidFill>
                  <a:schemeClr val="accent1"/>
                </a:solidFill>
              </a:rPr>
              <a:t>۳۴</a:t>
            </a:r>
            <a:r>
              <a:rPr lang="fa-IR" sz="2800" dirty="0"/>
              <a:t> در سال ۲۰۱۸ در دنیا</a:t>
            </a:r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E77CD4C-1402-5D4E-B1E5-6EA0AFE709DE}"/>
              </a:ext>
            </a:extLst>
          </p:cNvPr>
          <p:cNvSpPr txBox="1">
            <a:spLocks/>
          </p:cNvSpPr>
          <p:nvPr/>
        </p:nvSpPr>
        <p:spPr>
          <a:xfrm>
            <a:off x="5375564" y="452718"/>
            <a:ext cx="467527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rtl="1"/>
            <a:r>
              <a:rPr lang="fa-IR"/>
              <a:t>جایگاه نجوم ایران در دنیا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C15C1-10CE-B64E-AEB0-B6997A1F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457200" rtl="1" eaLnBrk="1" latinLnBrk="0" hangingPunct="1">
              <a:spcBef>
                <a:spcPct val="0"/>
              </a:spcBef>
              <a:buNone/>
            </a:pPr>
            <a:r>
              <a:rPr lang="fa-IR" sz="3600" dirty="0"/>
              <a:t>وضعیت جغرافیایی ایران از نظر رصدی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193B784-EC86-4742-9D88-FE65A96A4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3312" y="1476846"/>
            <a:ext cx="9404723" cy="4928436"/>
          </a:xfrm>
        </p:spPr>
      </p:pic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50BE9D-060B-D742-B8A5-9A34224FC07A}"/>
                  </a:ext>
                </a:extLst>
              </p14:cNvPr>
              <p14:cNvContentPartPr/>
              <p14:nvPr/>
            </p14:nvContentPartPr>
            <p14:xfrm>
              <a:off x="7866895" y="3075240"/>
              <a:ext cx="1042200" cy="354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xmlns="" id="{1750BE9D-060B-D742-B8A5-9A34224FC0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9255" y="3057240"/>
                <a:ext cx="1077840" cy="39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30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ABD74-6BF3-494F-BD9A-3BB71D66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457200" rtl="1" eaLnBrk="1" latinLnBrk="0" hangingPunct="1">
              <a:spcBef>
                <a:spcPct val="0"/>
              </a:spcBef>
              <a:buNone/>
            </a:pPr>
            <a:r>
              <a:rPr lang="fa-IR" sz="3600" dirty="0"/>
              <a:t>تفاوت رصدخانه های ایران در قیاس با دنیا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4C84BF5-9B43-E541-9212-E6D667657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110" y="1853247"/>
            <a:ext cx="7528071" cy="43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8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ABD74-6BF3-494F-BD9A-3BB71D66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457200" rtl="1" eaLnBrk="1" latinLnBrk="0" hangingPunct="1">
              <a:spcBef>
                <a:spcPct val="0"/>
              </a:spcBef>
              <a:buNone/>
            </a:pPr>
            <a:r>
              <a:rPr lang="fa-IR" sz="3600" dirty="0"/>
              <a:t>تفاوت رصدخانه های ایران در قیاس با دنیا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4C84BF5-9B43-E541-9212-E6D667657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110" y="1853247"/>
            <a:ext cx="7528071" cy="4384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AAB5D1-C04C-0742-86D5-00CE5524F48F}"/>
              </a:ext>
            </a:extLst>
          </p:cNvPr>
          <p:cNvSpPr txBox="1"/>
          <p:nvPr/>
        </p:nvSpPr>
        <p:spPr>
          <a:xfrm>
            <a:off x="8326582" y="2105890"/>
            <a:ext cx="339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Gran </a:t>
            </a:r>
            <a:r>
              <a:rPr lang="en-US" sz="1600" b="1" dirty="0" err="1"/>
              <a:t>Telescopio</a:t>
            </a:r>
            <a:r>
              <a:rPr lang="en-US" sz="1600" b="1" dirty="0"/>
              <a:t> Canarias</a:t>
            </a:r>
          </a:p>
          <a:p>
            <a:endParaRPr lang="en-US" sz="1400" dirty="0"/>
          </a:p>
          <a:p>
            <a:r>
              <a:rPr lang="en-US" sz="2400" b="1" dirty="0">
                <a:solidFill>
                  <a:schemeClr val="accent3"/>
                </a:solidFill>
              </a:rPr>
              <a:t>409 inch ~ 10.4 meter</a:t>
            </a:r>
          </a:p>
        </p:txBody>
      </p:sp>
    </p:spTree>
    <p:extLst>
      <p:ext uri="{BB962C8B-B14F-4D97-AF65-F5344CB8AC3E}">
        <p14:creationId xmlns:p14="http://schemas.microsoft.com/office/powerpoint/2010/main" val="1619299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ABD74-6BF3-494F-BD9A-3BB71D66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457200" rtl="1" eaLnBrk="1" latinLnBrk="0" hangingPunct="1">
              <a:spcBef>
                <a:spcPct val="0"/>
              </a:spcBef>
              <a:buNone/>
            </a:pPr>
            <a:r>
              <a:rPr lang="fa-IR" sz="3600" dirty="0"/>
              <a:t>تفاوت رصدخانه های ایران در قیاس با دنیا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AAB5D1-C04C-0742-86D5-00CE5524F48F}"/>
              </a:ext>
            </a:extLst>
          </p:cNvPr>
          <p:cNvSpPr txBox="1"/>
          <p:nvPr/>
        </p:nvSpPr>
        <p:spPr>
          <a:xfrm>
            <a:off x="8326582" y="2105890"/>
            <a:ext cx="339436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b="1" dirty="0"/>
              <a:t>بزرگترین تلسکوپ کشور</a:t>
            </a:r>
            <a:endParaRPr lang="en-US" sz="1600" b="1" dirty="0"/>
          </a:p>
          <a:p>
            <a:endParaRPr lang="en-US" sz="1400" dirty="0"/>
          </a:p>
          <a:p>
            <a:r>
              <a:rPr lang="fa-IR" sz="2400" b="1" dirty="0">
                <a:solidFill>
                  <a:schemeClr val="accent3"/>
                </a:solidFill>
              </a:rPr>
              <a:t>رصدخانه خواجه نصیر</a:t>
            </a:r>
          </a:p>
          <a:p>
            <a:r>
              <a:rPr lang="fa-IR" sz="2400" b="1" dirty="0">
                <a:solidFill>
                  <a:schemeClr val="accent3"/>
                </a:solidFill>
              </a:rPr>
              <a:t>۶۰ سانتی متر</a:t>
            </a:r>
          </a:p>
          <a:p>
            <a:endParaRPr lang="fa-IR" sz="2400" b="1" dirty="0">
              <a:solidFill>
                <a:schemeClr val="accent3"/>
              </a:solidFill>
            </a:endParaRPr>
          </a:p>
          <a:p>
            <a:endParaRPr lang="fa-IR" sz="2400" b="1" dirty="0">
              <a:solidFill>
                <a:schemeClr val="accent3"/>
              </a:solidFill>
            </a:endParaRPr>
          </a:p>
          <a:p>
            <a:r>
              <a:rPr lang="fa-IR" sz="2400" b="1" dirty="0">
                <a:solidFill>
                  <a:schemeClr val="accent3"/>
                </a:solidFill>
              </a:rPr>
              <a:t>عمر حدود ۵۰ سال</a:t>
            </a:r>
          </a:p>
          <a:p>
            <a:r>
              <a:rPr lang="fa-IR" sz="2400" b="1" dirty="0">
                <a:solidFill>
                  <a:schemeClr val="accent1"/>
                </a:solidFill>
                <a:highlight>
                  <a:srgbClr val="C0C0C0"/>
                </a:highlight>
              </a:rPr>
              <a:t>غیرفعال</a:t>
            </a:r>
            <a:endParaRPr lang="en-US" sz="2400" b="1" dirty="0">
              <a:solidFill>
                <a:schemeClr val="accent1"/>
              </a:solidFill>
              <a:highlight>
                <a:srgbClr val="C0C0C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562CDE-2895-704E-A924-2AAB6BDB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8"/>
            <a:ext cx="6303070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CA202-C8A7-C14D-9C7E-D46F4CF6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457200" rtl="0" eaLnBrk="1" latinLnBrk="0" hangingPunct="1">
              <a:spcBef>
                <a:spcPct val="0"/>
              </a:spcBef>
              <a:buNone/>
            </a:pPr>
            <a:r>
              <a:rPr lang="fa-IR" dirty="0"/>
              <a:t>بیش از ۸۰ رصدخانه و آسمان نما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5F852-5EC1-CD4F-B0CA-AFB9640DD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FCFF83-C9AE-8B4E-8EDB-B861D8F1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8"/>
            <a:ext cx="6712770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4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CA202-C8A7-C14D-9C7E-D46F4CF6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0" eaLnBrk="1" latinLnBrk="0" hangingPunct="1">
              <a:spcBef>
                <a:spcPct val="0"/>
              </a:spcBef>
              <a:buNone/>
            </a:pPr>
            <a:r>
              <a:rPr lang="fa-IR" dirty="0"/>
              <a:t>تعداد رصدخانه های فعال</a:t>
            </a:r>
            <a:br>
              <a:rPr lang="fa-IR" dirty="0"/>
            </a:br>
            <a:r>
              <a:rPr lang="fa-IR" dirty="0"/>
              <a:t>کمتر از ۵ رصدخانه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5F852-5EC1-CD4F-B0CA-AFB9640DD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FCFF83-C9AE-8B4E-8EDB-B861D8F1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8"/>
            <a:ext cx="6712770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51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{9C3DF595-74FA-F448-A395-33F8FFEECBCE}tf10001062</Template>
  <TotalTime>97</TotalTime>
  <Words>601</Words>
  <Application>Microsoft Office PowerPoint</Application>
  <PresentationFormat>Widescreen</PresentationFormat>
  <Paragraphs>82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Ion</vt:lpstr>
      <vt:lpstr>رصدخانه های ایران</vt:lpstr>
      <vt:lpstr>جایگاه نجوم ایران در دنیا</vt:lpstr>
      <vt:lpstr>PowerPoint Presentation</vt:lpstr>
      <vt:lpstr>وضعیت جغرافیایی ایران از نظر رصدی</vt:lpstr>
      <vt:lpstr>تفاوت رصدخانه های ایران در قیاس با دنیا</vt:lpstr>
      <vt:lpstr>تفاوت رصدخانه های ایران در قیاس با دنیا</vt:lpstr>
      <vt:lpstr>تفاوت رصدخانه های ایران در قیاس با دنیا</vt:lpstr>
      <vt:lpstr>بیش از ۸۰ رصدخانه و آسمان نما</vt:lpstr>
      <vt:lpstr>تعداد رصدخانه های فعال کمتر از ۵ رصدخانه</vt:lpstr>
      <vt:lpstr>تعداد رصدخانه های فعال کمتر از ۵ رصدخانه</vt:lpstr>
      <vt:lpstr>رصدخانه های فعال </vt:lpstr>
      <vt:lpstr>رصدخانه های فعال </vt:lpstr>
      <vt:lpstr>IROBAP.com Iran Observatories and Planetariums</vt:lpstr>
      <vt:lpstr>تشکر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رصدخانه های ایران</dc:title>
  <dc:creator>Microsoft Office User</dc:creator>
  <cp:lastModifiedBy>ABDI</cp:lastModifiedBy>
  <cp:revision>9</cp:revision>
  <dcterms:created xsi:type="dcterms:W3CDTF">2019-06-30T15:53:29Z</dcterms:created>
  <dcterms:modified xsi:type="dcterms:W3CDTF">2019-07-01T12:02:19Z</dcterms:modified>
</cp:coreProperties>
</file>