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818" r:id="rId1"/>
  </p:sldMasterIdLst>
  <p:notesMasterIdLst>
    <p:notesMasterId r:id="rId60"/>
  </p:notesMasterIdLst>
  <p:handoutMasterIdLst>
    <p:handoutMasterId r:id="rId61"/>
  </p:handoutMasterIdLst>
  <p:sldIdLst>
    <p:sldId id="624" r:id="rId2"/>
    <p:sldId id="625" r:id="rId3"/>
    <p:sldId id="626" r:id="rId4"/>
    <p:sldId id="631" r:id="rId5"/>
    <p:sldId id="632" r:id="rId6"/>
    <p:sldId id="633" r:id="rId7"/>
    <p:sldId id="634" r:id="rId8"/>
    <p:sldId id="635" r:id="rId9"/>
    <p:sldId id="636" r:id="rId10"/>
    <p:sldId id="637" r:id="rId11"/>
    <p:sldId id="638" r:id="rId12"/>
    <p:sldId id="643" r:id="rId13"/>
    <p:sldId id="644" r:id="rId14"/>
    <p:sldId id="645" r:id="rId15"/>
    <p:sldId id="646" r:id="rId16"/>
    <p:sldId id="671" r:id="rId17"/>
    <p:sldId id="647" r:id="rId18"/>
    <p:sldId id="648" r:id="rId19"/>
    <p:sldId id="649" r:id="rId20"/>
    <p:sldId id="650" r:id="rId21"/>
    <p:sldId id="651" r:id="rId22"/>
    <p:sldId id="652" r:id="rId23"/>
    <p:sldId id="653" r:id="rId24"/>
    <p:sldId id="654" r:id="rId25"/>
    <p:sldId id="655" r:id="rId26"/>
    <p:sldId id="656" r:id="rId27"/>
    <p:sldId id="657" r:id="rId28"/>
    <p:sldId id="658" r:id="rId29"/>
    <p:sldId id="659" r:id="rId30"/>
    <p:sldId id="660" r:id="rId31"/>
    <p:sldId id="661" r:id="rId32"/>
    <p:sldId id="696" r:id="rId33"/>
    <p:sldId id="697" r:id="rId34"/>
    <p:sldId id="700" r:id="rId35"/>
    <p:sldId id="701" r:id="rId36"/>
    <p:sldId id="702" r:id="rId37"/>
    <p:sldId id="703" r:id="rId38"/>
    <p:sldId id="704" r:id="rId39"/>
    <p:sldId id="705" r:id="rId40"/>
    <p:sldId id="709" r:id="rId41"/>
    <p:sldId id="706" r:id="rId42"/>
    <p:sldId id="710" r:id="rId43"/>
    <p:sldId id="711" r:id="rId44"/>
    <p:sldId id="712" r:id="rId45"/>
    <p:sldId id="713" r:id="rId46"/>
    <p:sldId id="714" r:id="rId47"/>
    <p:sldId id="715" r:id="rId48"/>
    <p:sldId id="716" r:id="rId49"/>
    <p:sldId id="717" r:id="rId50"/>
    <p:sldId id="719" r:id="rId51"/>
    <p:sldId id="720" r:id="rId52"/>
    <p:sldId id="721" r:id="rId53"/>
    <p:sldId id="722" r:id="rId54"/>
    <p:sldId id="723" r:id="rId55"/>
    <p:sldId id="724" r:id="rId56"/>
    <p:sldId id="725" r:id="rId57"/>
    <p:sldId id="727" r:id="rId58"/>
    <p:sldId id="672" r:id="rId59"/>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50333"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lvl1pPr>
    <a:lvl2pPr marL="0" marR="0" indent="228600" algn="ctr" defTabSz="550333"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lvl2pPr>
    <a:lvl3pPr marL="0" marR="0" indent="457200" algn="ctr" defTabSz="550333"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lvl3pPr>
    <a:lvl4pPr marL="0" marR="0" indent="685800" algn="ctr" defTabSz="550333"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lvl4pPr>
    <a:lvl5pPr marL="0" marR="0" indent="914400" algn="ctr" defTabSz="550333"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lvl5pPr>
    <a:lvl6pPr marL="0" marR="0" indent="1143000" algn="ctr" defTabSz="550333"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lvl6pPr>
    <a:lvl7pPr marL="0" marR="0" indent="1371600" algn="ctr" defTabSz="550333"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lvl7pPr>
    <a:lvl8pPr marL="0" marR="0" indent="1600200" algn="ctr" defTabSz="550333"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lvl8pPr>
    <a:lvl9pPr marL="0" marR="0" indent="1828800" algn="ctr" defTabSz="550333"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1360" userDrawn="1">
          <p15:clr>
            <a:srgbClr val="A4A3A4"/>
          </p15:clr>
        </p15:guide>
        <p15:guide id="2" pos="49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235B"/>
    <a:srgbClr val="05425C"/>
    <a:srgbClr val="000000"/>
    <a:srgbClr val="146E88"/>
    <a:srgbClr val="36001B"/>
    <a:srgbClr val="FFA7FF"/>
    <a:srgbClr val="FF00FF"/>
    <a:srgbClr val="E56991"/>
    <a:srgbClr val="776207"/>
    <a:srgbClr val="C6A3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3175" cap="flat">
              <a:solidFill>
                <a:srgbClr val="D6D6D6"/>
              </a:solidFill>
              <a:prstDash val="solid"/>
              <a:miter lim="400000"/>
            </a:ln>
          </a:left>
          <a:right>
            <a:ln w="12700"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12700" cap="flat">
              <a:solidFill>
                <a:srgbClr val="D6D7D6"/>
              </a:solidFill>
              <a:prstDash val="solid"/>
              <a:miter lim="400000"/>
            </a:ln>
          </a:top>
          <a:bottom>
            <a:ln w="3175" cap="flat">
              <a:solidFill>
                <a:srgbClr val="D6D6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6D6"/>
              </a:solidFill>
              <a:prstDash val="solid"/>
              <a:miter lim="400000"/>
            </a:ln>
          </a:top>
          <a:bottom>
            <a:ln w="12700"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929292"/>
              </a:solidFill>
              <a:prstDash val="solid"/>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3175" cap="flat">
              <a:solidFill>
                <a:srgbClr val="AAAAAA"/>
              </a:solidFill>
              <a:prstDash val="solid"/>
              <a:miter lim="400000"/>
            </a:ln>
          </a:left>
          <a:right>
            <a:ln w="3175" cap="flat">
              <a:solidFill>
                <a:srgbClr val="AAAAAA"/>
              </a:solidFill>
              <a:prstDash val="solid"/>
              <a:miter lim="400000"/>
            </a:ln>
          </a:right>
          <a:top>
            <a:ln w="3175" cap="flat">
              <a:solidFill>
                <a:srgbClr val="AAAAAA"/>
              </a:solidFill>
              <a:prstDash val="solid"/>
              <a:miter lim="400000"/>
            </a:ln>
          </a:top>
          <a:bottom>
            <a:ln w="3175" cap="flat">
              <a:solidFill>
                <a:srgbClr val="AAAAAA"/>
              </a:solidFill>
              <a:prstDash val="solid"/>
              <a:miter lim="400000"/>
            </a:ln>
          </a:bottom>
          <a:insideH>
            <a:ln w="3175" cap="flat">
              <a:solidFill>
                <a:srgbClr val="AAAAAA"/>
              </a:solidFill>
              <a:prstDash val="solid"/>
              <a:miter lim="400000"/>
            </a:ln>
          </a:insideH>
          <a:insideV>
            <a:ln w="3175" cap="flat">
              <a:solidFill>
                <a:srgbClr val="AAAAAA"/>
              </a:solidFill>
              <a:prstDash val="solid"/>
              <a:miter lim="400000"/>
            </a:ln>
          </a:insideV>
        </a:tcBdr>
        <a:fill>
          <a:noFill/>
        </a:fill>
      </a:tcStyle>
    </a:wholeTbl>
    <a:band2H>
      <a:tcTxStyle/>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3175" cap="flat">
              <a:solidFill>
                <a:srgbClr val="909090"/>
              </a:solidFill>
              <a:prstDash val="solid"/>
              <a:miter lim="400000"/>
            </a:ln>
          </a:left>
          <a:right>
            <a:ln w="3175" cap="flat">
              <a:solidFill>
                <a:srgbClr val="909090"/>
              </a:solidFill>
              <a:prstDash val="solid"/>
              <a:miter lim="400000"/>
            </a:ln>
          </a:right>
          <a:top>
            <a:ln w="3175" cap="flat">
              <a:solidFill>
                <a:srgbClr val="909090"/>
              </a:solidFill>
              <a:prstDash val="solid"/>
              <a:miter lim="400000"/>
            </a:ln>
          </a:top>
          <a:bottom>
            <a:ln w="3175" cap="flat">
              <a:solidFill>
                <a:srgbClr val="909090"/>
              </a:solidFill>
              <a:prstDash val="solid"/>
              <a:miter lim="400000"/>
            </a:ln>
          </a:bottom>
          <a:insideH>
            <a:ln w="3175" cap="flat">
              <a:solidFill>
                <a:srgbClr val="909090"/>
              </a:solidFill>
              <a:prstDash val="solid"/>
              <a:miter lim="400000"/>
            </a:ln>
          </a:insideH>
          <a:insideV>
            <a:ln w="3175" cap="flat">
              <a:solidFill>
                <a:srgbClr val="909090"/>
              </a:solidFill>
              <a:prstDash val="solid"/>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3175" cap="flat">
              <a:solidFill>
                <a:srgbClr val="929292"/>
              </a:solidFill>
              <a:custDash>
                <a:ds d="200000" sp="200000"/>
              </a:custDash>
              <a:miter lim="400000"/>
            </a:ln>
          </a:left>
          <a:right>
            <a:ln w="3175" cap="flat">
              <a:solidFill>
                <a:srgbClr val="929292"/>
              </a:solidFill>
              <a:custDash>
                <a:ds d="200000" sp="200000"/>
              </a:custDash>
              <a:miter lim="400000"/>
            </a:ln>
          </a:right>
          <a:top>
            <a:ln w="3175" cap="flat">
              <a:solidFill>
                <a:srgbClr val="929292"/>
              </a:solidFill>
              <a:custDash>
                <a:ds d="200000" sp="200000"/>
              </a:custDash>
              <a:miter lim="400000"/>
            </a:ln>
          </a:top>
          <a:bottom>
            <a:ln w="3175" cap="flat">
              <a:solidFill>
                <a:srgbClr val="929292"/>
              </a:solidFill>
              <a:custDash>
                <a:ds d="200000" sp="200000"/>
              </a:custDash>
              <a:miter lim="400000"/>
            </a:ln>
          </a:bottom>
          <a:insideH>
            <a:ln w="3175" cap="flat">
              <a:solidFill>
                <a:srgbClr val="929292"/>
              </a:solidFill>
              <a:custDash>
                <a:ds d="200000" sp="200000"/>
              </a:custDash>
              <a:miter lim="400000"/>
            </a:ln>
          </a:insideH>
          <a:insideV>
            <a:ln w="3175" cap="flat">
              <a:solidFill>
                <a:srgbClr val="929292"/>
              </a:solidFill>
              <a:custDash>
                <a:ds d="200000" sp="200000"/>
              </a:custDash>
              <a:miter lim="400000"/>
            </a:ln>
          </a:insideV>
        </a:tcBdr>
        <a:fill>
          <a:noFill/>
        </a:fill>
      </a:tcStyle>
    </a:wholeTbl>
    <a:band2H>
      <a:tcTxStyle/>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noFill/>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noFill/>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2936" autoAdjust="0"/>
    <p:restoredTop sz="94660"/>
  </p:normalViewPr>
  <p:slideViewPr>
    <p:cSldViewPr snapToGrid="0">
      <p:cViewPr varScale="1">
        <p:scale>
          <a:sx n="60" d="100"/>
          <a:sy n="60" d="100"/>
        </p:scale>
        <p:origin x="120" y="318"/>
      </p:cViewPr>
      <p:guideLst>
        <p:guide orient="horz" pos="1360"/>
        <p:guide pos="493"/>
      </p:guideLst>
    </p:cSldViewPr>
  </p:slideViewPr>
  <p:notesTextViewPr>
    <p:cViewPr>
      <p:scale>
        <a:sx n="1" d="1"/>
        <a:sy n="1" d="1"/>
      </p:scale>
      <p:origin x="0" y="0"/>
    </p:cViewPr>
  </p:notesTextViewPr>
  <p:notesViewPr>
    <p:cSldViewPr snapToGrid="0">
      <p:cViewPr varScale="1">
        <p:scale>
          <a:sx n="86" d="100"/>
          <a:sy n="86" d="100"/>
        </p:scale>
        <p:origin x="376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2E5234-ACF7-411B-A1FE-1715472233AE}" type="datetimeFigureOut">
              <a:rPr lang="en-US" smtClean="0"/>
              <a:t>7/4/2019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5778C8-5F6E-4D77-8EE9-55BFD3F2BAFA}" type="slidenum">
              <a:rPr lang="en-US" smtClean="0"/>
              <a:t>‹#›</a:t>
            </a:fld>
            <a:endParaRPr lang="en-US"/>
          </a:p>
        </p:txBody>
      </p:sp>
    </p:spTree>
    <p:extLst>
      <p:ext uri="{BB962C8B-B14F-4D97-AF65-F5344CB8AC3E}">
        <p14:creationId xmlns:p14="http://schemas.microsoft.com/office/powerpoint/2010/main" val="236275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0" name="Shape 150"/>
          <p:cNvSpPr>
            <a:spLocks noGrp="1" noRot="1" noChangeAspect="1"/>
          </p:cNvSpPr>
          <p:nvPr>
            <p:ph type="sldImg"/>
          </p:nvPr>
        </p:nvSpPr>
        <p:spPr>
          <a:xfrm>
            <a:off x="1143000" y="685800"/>
            <a:ext cx="4572000" cy="3429000"/>
          </a:xfrm>
          <a:prstGeom prst="rect">
            <a:avLst/>
          </a:prstGeom>
        </p:spPr>
        <p:txBody>
          <a:bodyPr/>
          <a:lstStyle/>
          <a:p>
            <a:endParaRPr/>
          </a:p>
        </p:txBody>
      </p:sp>
      <p:sp>
        <p:nvSpPr>
          <p:cNvPr id="151" name="Shape 15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89559675"/>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Footer Placeholder 4"/>
              <p:cNvSpPr>
                <a:spLocks noGrp="1"/>
              </p:cNvSpPr>
              <p:nvPr>
                <p:ph type="ftr" sz="quarter" idx="11"/>
              </p:nvPr>
            </p:nvSpPr>
            <p:spPr>
              <a:xfrm>
                <a:off x="3858085" y="8604515"/>
                <a:ext cx="8374440" cy="539485"/>
              </a:xfrm>
              <a:prstGeom prst="rect">
                <a:avLst/>
              </a:prstGeom>
            </p:spPr>
            <p:txBody>
              <a:bodyPr/>
              <a:lstStyle>
                <a:lvl1pPr algn="l" rtl="0">
                  <a:defRPr b="1">
                    <a:solidFill>
                      <a:srgbClr val="13405B"/>
                    </a:solidFill>
                    <a:latin typeface="Calibri" panose="020F0502020204030204" pitchFamily="34" charset="0"/>
                    <a:cs typeface="Calibri" panose="020F0502020204030204" pitchFamily="34" charset="0"/>
                  </a:defRPr>
                </a:lvl1pPr>
              </a:lstStyle>
              <a:p>
                <a:pPr defTabSz="609585" hangingPunct="1"/>
                <a:r>
                  <a:rPr lang="en-US" sz="2400" kern="1200" dirty="0"/>
                  <a:t>TAVANA</a:t>
                </a:r>
                <a:r>
                  <a:rPr lang="fa-IR" sz="2400" kern="1200" dirty="0"/>
                  <a:t>  </a:t>
                </a:r>
                <a14:m>
                  <m:oMath xmlns:m="http://schemas.openxmlformats.org/officeDocument/2006/math">
                    <m:r>
                      <a:rPr lang="fa-IR" sz="2400" i="1" kern="1200" dirty="0" smtClean="0">
                        <a:latin typeface="Cambria Math" panose="02040503050406030204" pitchFamily="18" charset="0"/>
                        <a:ea typeface="Cambria Math" panose="02040503050406030204" pitchFamily="18" charset="0"/>
                      </a:rPr>
                      <m:t>∎</m:t>
                    </m:r>
                  </m:oMath>
                </a14:m>
                <a:r>
                  <a:rPr lang="fa-IR" sz="2400" kern="1200" dirty="0">
                    <a:cs typeface="B Nazanin" panose="00000400000000000000" pitchFamily="2" charset="-78"/>
                  </a:rPr>
                  <a:t>  1397 </a:t>
                </a:r>
                <a:r>
                  <a:rPr lang="fa-IR" sz="2400" kern="1200" dirty="0"/>
                  <a:t> </a:t>
                </a:r>
                <a14:m>
                  <m:oMath xmlns:m="http://schemas.openxmlformats.org/officeDocument/2006/math">
                    <m:r>
                      <a:rPr lang="fa-IR" sz="2400" i="1" kern="1200" dirty="0" smtClean="0">
                        <a:latin typeface="Cambria Math" panose="02040503050406030204" pitchFamily="18" charset="0"/>
                        <a:ea typeface="Cambria Math" panose="02040503050406030204" pitchFamily="18" charset="0"/>
                      </a:rPr>
                      <m:t>∎</m:t>
                    </m:r>
                    <m:r>
                      <a:rPr lang="fa-IR" sz="2400" i="1" kern="1200" dirty="0" smtClean="0">
                        <a:latin typeface="Cambria Math" panose="02040503050406030204" pitchFamily="18" charset="0"/>
                        <a:ea typeface="Cambria Math" panose="02040503050406030204" pitchFamily="18" charset="0"/>
                      </a:rPr>
                      <m:t> </m:t>
                    </m:r>
                  </m:oMath>
                </a14:m>
                <a:fld id="{69E57DC2-970A-4B3E-BB1C-7A09969E49DF}" type="slidenum">
                  <a:rPr lang="en-US" sz="2400" kern="1200" smtClean="0"/>
                  <a:pPr defTabSz="609585" hangingPunct="1"/>
                  <a:t>‹#›</a:t>
                </a:fld>
                <a:endParaRPr lang="en-US" sz="2400" kern="1200" dirty="0"/>
              </a:p>
              <a:p>
                <a:pPr defTabSz="609585" hangingPunct="1"/>
                <a:endParaRPr lang="en-US" sz="2400" kern="1200" dirty="0"/>
              </a:p>
            </p:txBody>
          </p:sp>
        </mc:Choice>
        <mc:Fallback xmlns="">
          <p:sp>
            <p:nvSpPr>
              <p:cNvPr id="5" name="Footer Placeholder 4"/>
              <p:cNvSpPr>
                <a:spLocks noGrp="1" noRot="1" noChangeAspect="1" noMove="1" noResize="1" noEditPoints="1" noAdjustHandles="1" noChangeArrowheads="1" noChangeShapeType="1" noTextEdit="1"/>
              </p:cNvSpPr>
              <p:nvPr>
                <p:ph type="ftr" sz="quarter" idx="11"/>
              </p:nvPr>
            </p:nvSpPr>
            <p:spPr>
              <a:xfrm>
                <a:off x="3858085" y="8604515"/>
                <a:ext cx="8374440" cy="539485"/>
              </a:xfrm>
              <a:prstGeom prst="rect">
                <a:avLst/>
              </a:prstGeom>
              <a:blipFill>
                <a:blip r:embed="rId2"/>
                <a:stretch>
                  <a:fillRect l="-1164" t="-14773" b="-14773"/>
                </a:stretch>
              </a:blipFill>
            </p:spPr>
            <p:txBody>
              <a:bodyPr/>
              <a:lstStyle/>
              <a:p>
                <a:r>
                  <a:rPr lang="fa-IR">
                    <a:noFill/>
                  </a:rPr>
                  <a:t> </a:t>
                </a:r>
              </a:p>
            </p:txBody>
          </p:sp>
        </mc:Fallback>
      </mc:AlternateContent>
      <p:sp>
        <p:nvSpPr>
          <p:cNvPr id="6" name="Text Placeholder 2"/>
          <p:cNvSpPr>
            <a:spLocks noGrp="1"/>
          </p:cNvSpPr>
          <p:nvPr>
            <p:ph type="body" idx="1"/>
          </p:nvPr>
        </p:nvSpPr>
        <p:spPr>
          <a:xfrm>
            <a:off x="2987865" y="253012"/>
            <a:ext cx="12817295" cy="1524432"/>
          </a:xfrm>
          <a:prstGeom prst="rect">
            <a:avLst/>
          </a:prstGeom>
        </p:spPr>
        <p:txBody>
          <a:bodyPr/>
          <a:lstStyle>
            <a:lvl1pPr marL="0" indent="0" algn="r">
              <a:lnSpc>
                <a:spcPct val="112000"/>
              </a:lnSpc>
              <a:spcBef>
                <a:spcPts val="0"/>
              </a:spcBef>
              <a:spcAft>
                <a:spcPts val="0"/>
              </a:spcAft>
              <a:buNone/>
              <a:defRPr sz="3200">
                <a:solidFill>
                  <a:srgbClr val="45959A"/>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Edit Master text styles</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0543" y="7721829"/>
            <a:ext cx="1105259" cy="867848"/>
          </a:xfrm>
          <a:prstGeom prst="rect">
            <a:avLst/>
          </a:prstGeom>
        </p:spPr>
      </p:pic>
    </p:spTree>
    <p:extLst>
      <p:ext uri="{BB962C8B-B14F-4D97-AF65-F5344CB8AC3E}">
        <p14:creationId xmlns:p14="http://schemas.microsoft.com/office/powerpoint/2010/main" val="3546867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0"/>
            <a:ext cx="3251200" cy="9144000"/>
          </a:xfrm>
          <a:prstGeom prst="rect">
            <a:avLst/>
          </a:prstGeom>
          <a:solidFill>
            <a:srgbClr val="459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45959A"/>
                </a:solidFill>
                <a:effectLst/>
                <a:uLnTx/>
                <a:uFillTx/>
                <a:latin typeface="Franklin Gothic Book" panose="020B0503020102020204"/>
                <a:ea typeface="+mn-ea"/>
                <a:cs typeface="Tahoma" panose="020B0604030504040204" pitchFamily="34" charset="0"/>
              </a:rPr>
              <a:t> </a:t>
            </a:r>
            <a:endParaRPr kumimoji="0" lang="en-US" sz="2400" b="0" i="0" u="none" strike="noStrike" kern="1200" cap="none" spc="0" normalizeH="0" baseline="0" noProof="0" dirty="0">
              <a:ln>
                <a:noFill/>
              </a:ln>
              <a:solidFill>
                <a:srgbClr val="45959A"/>
              </a:solidFill>
              <a:effectLst/>
              <a:uLnTx/>
              <a:uFillTx/>
              <a:latin typeface="Franklin Gothic Book" panose="020B0503020102020204"/>
              <a:ea typeface="+mn-ea"/>
              <a:cs typeface="+mn-cs"/>
            </a:endParaRP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0543" y="7721829"/>
            <a:ext cx="1105259" cy="867848"/>
          </a:xfrm>
          <a:prstGeom prst="rect">
            <a:avLst/>
          </a:prstGeom>
        </p:spPr>
      </p:pic>
    </p:spTree>
    <p:extLst>
      <p:ext uri="{BB962C8B-B14F-4D97-AF65-F5344CB8AC3E}">
        <p14:creationId xmlns:p14="http://schemas.microsoft.com/office/powerpoint/2010/main" val="89691626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0"/>
            <a:ext cx="3251200" cy="9144000"/>
          </a:xfrm>
          <a:prstGeom prst="rect">
            <a:avLst/>
          </a:prstGeom>
          <a:solidFill>
            <a:srgbClr val="459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srgbClr val="45959A"/>
                </a:solidFill>
                <a:effectLst/>
                <a:uLnTx/>
                <a:uFillTx/>
                <a:latin typeface="Franklin Gothic Book" panose="020B0503020102020204"/>
                <a:ea typeface="+mn-ea"/>
                <a:cs typeface="Tahoma" panose="020B0604030504040204" pitchFamily="34" charset="0"/>
              </a:rPr>
              <a:t> </a:t>
            </a:r>
            <a:endParaRPr kumimoji="0" lang="en-US" sz="2400" b="0" i="0" u="none" strike="noStrike" kern="1200" cap="none" spc="0" normalizeH="0" baseline="0" noProof="0" dirty="0">
              <a:ln>
                <a:noFill/>
              </a:ln>
              <a:solidFill>
                <a:srgbClr val="45959A"/>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48698183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0" y="0"/>
            <a:ext cx="3251200"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Franklin Gothic Book" panose="020B0503020102020204"/>
                <a:ea typeface="+mn-ea"/>
                <a:cs typeface="Tahoma" panose="020B0604030504040204" pitchFamily="34" charset="0"/>
              </a:rPr>
              <a:t> </a:t>
            </a:r>
            <a:endParaRPr kumimoji="0" lang="en-US" sz="24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921433348"/>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5959A"/>
        </a:solidFill>
        <a:effectLst/>
      </p:bgPr>
    </p:bg>
    <p:spTree>
      <p:nvGrpSpPr>
        <p:cNvPr id="1" name=""/>
        <p:cNvGrpSpPr/>
        <p:nvPr/>
      </p:nvGrpSpPr>
      <p:grpSpPr>
        <a:xfrm>
          <a:off x="0" y="0"/>
          <a:ext cx="0" cy="0"/>
          <a:chOff x="0" y="0"/>
          <a:chExt cx="0" cy="0"/>
        </a:xfrm>
      </p:grpSpPr>
      <p:sp>
        <p:nvSpPr>
          <p:cNvPr id="37" name="Rectangle 36"/>
          <p:cNvSpPr/>
          <p:nvPr userDrawn="1"/>
        </p:nvSpPr>
        <p:spPr>
          <a:xfrm>
            <a:off x="0" y="0"/>
            <a:ext cx="3251200" cy="9144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white"/>
                </a:solidFill>
                <a:effectLst/>
                <a:uLnTx/>
                <a:uFillTx/>
                <a:latin typeface="Franklin Gothic Book" panose="020B0503020102020204"/>
                <a:ea typeface="+mn-ea"/>
                <a:cs typeface="Tahoma" panose="020B0604030504040204" pitchFamily="34" charset="0"/>
              </a:rPr>
              <a:t> </a:t>
            </a:r>
            <a:endParaRPr kumimoji="0" lang="en-US" sz="24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40" name="Title Placeholder 1"/>
          <p:cNvSpPr txBox="1">
            <a:spLocks/>
          </p:cNvSpPr>
          <p:nvPr userDrawn="1"/>
        </p:nvSpPr>
        <p:spPr>
          <a:xfrm>
            <a:off x="4390086" y="4083485"/>
            <a:ext cx="9087305" cy="1981200"/>
          </a:xfrm>
          <a:prstGeom prst="rect">
            <a:avLst/>
          </a:prstGeom>
        </p:spPr>
        <p:txBody>
          <a:bodyPr vert="horz" lIns="121920" tIns="60960" rIns="121920" bIns="60960" rtlCol="0" anchor="t">
            <a:noAutofit/>
          </a:bodyPr>
          <a:lstStyle>
            <a:lvl1pPr algn="l" defTabSz="914400" rtl="0" eaLnBrk="1" latinLnBrk="0" hangingPunct="1">
              <a:lnSpc>
                <a:spcPct val="89000"/>
              </a:lnSpc>
              <a:spcBef>
                <a:spcPct val="0"/>
              </a:spcBef>
              <a:buNone/>
              <a:defRPr sz="13800" b="1" kern="1200" baseline="0">
                <a:solidFill>
                  <a:schemeClr val="bg1"/>
                </a:solidFill>
                <a:latin typeface="Calibri" panose="020F0502020204030204" pitchFamily="34" charset="0"/>
                <a:ea typeface="+mj-ea"/>
                <a:cs typeface="Calibri" panose="020F0502020204030204" pitchFamily="34" charset="0"/>
              </a:defRPr>
            </a:lvl1pPr>
          </a:lstStyle>
          <a:p>
            <a:pPr marL="0" marR="0" lvl="0" indent="0" algn="l" defTabSz="1219170" rtl="0" eaLnBrk="1" fontAlgn="auto" latinLnBrk="0" hangingPunct="1">
              <a:lnSpc>
                <a:spcPct val="89000"/>
              </a:lnSpc>
              <a:spcBef>
                <a:spcPct val="0"/>
              </a:spcBef>
              <a:spcAft>
                <a:spcPts val="0"/>
              </a:spcAft>
              <a:buClrTx/>
              <a:buSzTx/>
              <a:buFontTx/>
              <a:buNone/>
              <a:tabLst/>
              <a:defRPr/>
            </a:pPr>
            <a:endParaRPr kumimoji="0" lang="en-US" sz="184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endParaRPr>
          </a:p>
        </p:txBody>
      </p:sp>
      <p:sp>
        <p:nvSpPr>
          <p:cNvPr id="45" name="Title Placeholder 1"/>
          <p:cNvSpPr>
            <a:spLocks noGrp="1"/>
          </p:cNvSpPr>
          <p:nvPr>
            <p:ph type="title"/>
          </p:nvPr>
        </p:nvSpPr>
        <p:spPr>
          <a:xfrm>
            <a:off x="4867101" y="693211"/>
            <a:ext cx="9087305" cy="1981200"/>
          </a:xfrm>
          <a:prstGeom prst="rect">
            <a:avLst/>
          </a:prstGeom>
        </p:spPr>
        <p:txBody>
          <a:bodyPr vert="horz" lIns="91440" tIns="45720" rIns="91440" bIns="45720" rtlCol="0" anchor="t">
            <a:noAutofit/>
          </a:bodyPr>
          <a:lstStyle/>
          <a:p>
            <a:r>
              <a:rPr lang="en-US" dirty="0"/>
              <a:t>TAVANA</a:t>
            </a:r>
          </a:p>
        </p:txBody>
      </p:sp>
      <p:sp>
        <p:nvSpPr>
          <p:cNvPr id="12" name="Slide Number Placeholder 5"/>
          <p:cNvSpPr>
            <a:spLocks noGrp="1"/>
          </p:cNvSpPr>
          <p:nvPr>
            <p:ph type="sldNum" sz="quarter" idx="4"/>
          </p:nvPr>
        </p:nvSpPr>
        <p:spPr>
          <a:xfrm>
            <a:off x="11994921" y="8386998"/>
            <a:ext cx="3657600" cy="486833"/>
          </a:xfrm>
          <a:prstGeom prst="rect">
            <a:avLst/>
          </a:prstGeom>
        </p:spPr>
        <p:txBody>
          <a:bodyPr vert="horz" lIns="91440" tIns="45720" rIns="91440" bIns="45720" rtlCol="0" anchor="ctr">
            <a:noAutofit/>
          </a:bodyPr>
          <a:lstStyle>
            <a:lvl1pPr algn="r" rtl="0">
              <a:defRPr sz="1600" b="1">
                <a:solidFill>
                  <a:schemeClr val="bg1"/>
                </a:solidFill>
                <a:latin typeface="Calibri" panose="020F0502020204030204" pitchFamily="34" charset="0"/>
                <a:cs typeface="Calibri" panose="020F0502020204030204" pitchFamily="34" charset="0"/>
              </a:defRPr>
            </a:lvl1pPr>
          </a:lstStyle>
          <a:p>
            <a:pPr defTabSz="609585" hangingPunct="1"/>
            <a:fld id="{60DEEE83-590A-40D8-9B74-A2BA1548F7AA}" type="slidenum">
              <a:rPr lang="en-US" kern="1200" smtClean="0">
                <a:solidFill>
                  <a:prstClr val="white"/>
                </a:solidFill>
              </a:rPr>
              <a:pPr defTabSz="609585" hangingPunct="1"/>
              <a:t>‹#›</a:t>
            </a:fld>
            <a:endParaRPr lang="en-US" kern="1200" dirty="0">
              <a:solidFill>
                <a:prstClr val="white"/>
              </a:solidFill>
            </a:endParaRPr>
          </a:p>
        </p:txBody>
      </p:sp>
    </p:spTree>
    <p:extLst>
      <p:ext uri="{BB962C8B-B14F-4D97-AF65-F5344CB8AC3E}">
        <p14:creationId xmlns:p14="http://schemas.microsoft.com/office/powerpoint/2010/main" val="4108911018"/>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Lst>
  <p:txStyles>
    <p:titleStyle>
      <a:lvl1pPr algn="l" defTabSz="1219170" rtl="0" eaLnBrk="1" latinLnBrk="0" hangingPunct="1">
        <a:lnSpc>
          <a:spcPct val="89000"/>
        </a:lnSpc>
        <a:spcBef>
          <a:spcPct val="0"/>
        </a:spcBef>
        <a:buNone/>
        <a:defRPr sz="18400" b="1" kern="1200" baseline="0">
          <a:solidFill>
            <a:srgbClr val="13405B"/>
          </a:solidFill>
          <a:latin typeface="Calibri" panose="020F0502020204030204" pitchFamily="34" charset="0"/>
          <a:ea typeface="+mj-ea"/>
          <a:cs typeface="Calibri" panose="020F0502020204030204" pitchFamily="34" charset="0"/>
        </a:defRPr>
      </a:lvl1pPr>
    </p:titleStyle>
    <p:bodyStyle>
      <a:lvl1pPr marL="512051" indent="-512051" algn="l" defTabSz="1219170" rtl="0" eaLnBrk="1" latinLnBrk="0" hangingPunct="1">
        <a:lnSpc>
          <a:spcPct val="94000"/>
        </a:lnSpc>
        <a:spcBef>
          <a:spcPts val="1333"/>
        </a:spcBef>
        <a:spcAft>
          <a:spcPts val="267"/>
        </a:spcAft>
        <a:buFont typeface="Franklin Gothic Book" panose="020B0503020102020204" pitchFamily="34" charset="0"/>
        <a:buChar char="■"/>
        <a:defRPr sz="2667" kern="1200" baseline="0">
          <a:solidFill>
            <a:schemeClr val="tx2"/>
          </a:solidFill>
          <a:latin typeface="+mn-lt"/>
          <a:ea typeface="+mn-ea"/>
          <a:cs typeface="+mn-cs"/>
        </a:defRPr>
      </a:lvl1pPr>
      <a:lvl2pPr marL="1219170" indent="-512051" algn="l" defTabSz="1219170" rtl="0" eaLnBrk="1" latinLnBrk="0" hangingPunct="1">
        <a:lnSpc>
          <a:spcPct val="94000"/>
        </a:lnSpc>
        <a:spcBef>
          <a:spcPts val="667"/>
        </a:spcBef>
        <a:spcAft>
          <a:spcPts val="267"/>
        </a:spcAft>
        <a:buFont typeface="Franklin Gothic Book" panose="020B0503020102020204" pitchFamily="34" charset="0"/>
        <a:buChar char="–"/>
        <a:defRPr sz="2667" i="1" kern="1200" baseline="0">
          <a:solidFill>
            <a:schemeClr val="tx2"/>
          </a:solidFill>
          <a:latin typeface="+mn-lt"/>
          <a:ea typeface="+mn-ea"/>
          <a:cs typeface="+mn-cs"/>
        </a:defRPr>
      </a:lvl2pPr>
      <a:lvl3pPr marL="1828754" indent="-512051" algn="l" defTabSz="1219170" rtl="0" eaLnBrk="1" latinLnBrk="0" hangingPunct="1">
        <a:lnSpc>
          <a:spcPct val="94000"/>
        </a:lnSpc>
        <a:spcBef>
          <a:spcPts val="667"/>
        </a:spcBef>
        <a:spcAft>
          <a:spcPts val="267"/>
        </a:spcAft>
        <a:buFont typeface="Franklin Gothic Book" panose="020B0503020102020204" pitchFamily="34" charset="0"/>
        <a:buChar char="■"/>
        <a:defRPr sz="2400" kern="1200" baseline="0">
          <a:solidFill>
            <a:schemeClr val="tx2"/>
          </a:solidFill>
          <a:latin typeface="+mn-lt"/>
          <a:ea typeface="+mn-ea"/>
          <a:cs typeface="+mn-cs"/>
        </a:defRPr>
      </a:lvl3pPr>
      <a:lvl4pPr marL="2438339" indent="-512051" algn="l" defTabSz="1219170" rtl="0" eaLnBrk="1" latinLnBrk="0" hangingPunct="1">
        <a:lnSpc>
          <a:spcPct val="94000"/>
        </a:lnSpc>
        <a:spcBef>
          <a:spcPts val="667"/>
        </a:spcBef>
        <a:spcAft>
          <a:spcPts val="267"/>
        </a:spcAft>
        <a:buFont typeface="Franklin Gothic Book" panose="020B0503020102020204" pitchFamily="34" charset="0"/>
        <a:buChar char="–"/>
        <a:defRPr sz="2400" i="1" kern="1200" baseline="0">
          <a:solidFill>
            <a:schemeClr val="tx2"/>
          </a:solidFill>
          <a:latin typeface="+mn-lt"/>
          <a:ea typeface="+mn-ea"/>
          <a:cs typeface="+mn-cs"/>
        </a:defRPr>
      </a:lvl4pPr>
      <a:lvl5pPr marL="3047924" indent="-512051" algn="l" defTabSz="1219170" rtl="0" eaLnBrk="1" latinLnBrk="0" hangingPunct="1">
        <a:lnSpc>
          <a:spcPct val="94000"/>
        </a:lnSpc>
        <a:spcBef>
          <a:spcPts val="667"/>
        </a:spcBef>
        <a:spcAft>
          <a:spcPts val="267"/>
        </a:spcAft>
        <a:buFont typeface="Franklin Gothic Book" panose="020B0503020102020204" pitchFamily="34" charset="0"/>
        <a:buChar char="■"/>
        <a:defRPr sz="2133" kern="1200" baseline="0">
          <a:solidFill>
            <a:schemeClr val="tx2"/>
          </a:solidFill>
          <a:latin typeface="+mn-lt"/>
          <a:ea typeface="+mn-ea"/>
          <a:cs typeface="+mn-cs"/>
        </a:defRPr>
      </a:lvl5pPr>
      <a:lvl6pPr marL="3657509" indent="-512051" algn="l" defTabSz="1219170" rtl="0" eaLnBrk="1" latinLnBrk="0" hangingPunct="1">
        <a:lnSpc>
          <a:spcPct val="94000"/>
        </a:lnSpc>
        <a:spcBef>
          <a:spcPts val="667"/>
        </a:spcBef>
        <a:spcAft>
          <a:spcPts val="267"/>
        </a:spcAft>
        <a:buFont typeface="Franklin Gothic Book" panose="020B0503020102020204" pitchFamily="34" charset="0"/>
        <a:buChar char="–"/>
        <a:defRPr sz="2133" i="1" kern="1200" baseline="0">
          <a:solidFill>
            <a:schemeClr val="tx2"/>
          </a:solidFill>
          <a:latin typeface="+mn-lt"/>
          <a:ea typeface="+mn-ea"/>
          <a:cs typeface="+mn-cs"/>
        </a:defRPr>
      </a:lvl6pPr>
      <a:lvl7pPr marL="4267093" indent="-512051" algn="l" defTabSz="1219170" rtl="0" eaLnBrk="1" latinLnBrk="0" hangingPunct="1">
        <a:lnSpc>
          <a:spcPct val="94000"/>
        </a:lnSpc>
        <a:spcBef>
          <a:spcPts val="667"/>
        </a:spcBef>
        <a:spcAft>
          <a:spcPts val="267"/>
        </a:spcAft>
        <a:buFont typeface="Franklin Gothic Book" panose="020B0503020102020204" pitchFamily="34" charset="0"/>
        <a:buChar char="■"/>
        <a:defRPr sz="1867" kern="1200" baseline="0">
          <a:solidFill>
            <a:schemeClr val="tx2"/>
          </a:solidFill>
          <a:latin typeface="+mn-lt"/>
          <a:ea typeface="+mn-ea"/>
          <a:cs typeface="+mn-cs"/>
        </a:defRPr>
      </a:lvl7pPr>
      <a:lvl8pPr marL="4876678" indent="-512051" algn="l" defTabSz="1219170" rtl="0" eaLnBrk="1" latinLnBrk="0" hangingPunct="1">
        <a:lnSpc>
          <a:spcPct val="94000"/>
        </a:lnSpc>
        <a:spcBef>
          <a:spcPts val="667"/>
        </a:spcBef>
        <a:spcAft>
          <a:spcPts val="267"/>
        </a:spcAft>
        <a:buFont typeface="Franklin Gothic Book" panose="020B0503020102020204" pitchFamily="34" charset="0"/>
        <a:buChar char="–"/>
        <a:defRPr sz="1867" i="1" kern="1200" baseline="0">
          <a:solidFill>
            <a:schemeClr val="tx2"/>
          </a:solidFill>
          <a:latin typeface="+mn-lt"/>
          <a:ea typeface="+mn-ea"/>
          <a:cs typeface="+mn-cs"/>
        </a:defRPr>
      </a:lvl8pPr>
      <a:lvl9pPr marL="5486263" indent="-512051" algn="l" defTabSz="1219170" rtl="0" eaLnBrk="1" latinLnBrk="0" hangingPunct="1">
        <a:lnSpc>
          <a:spcPct val="94000"/>
        </a:lnSpc>
        <a:spcBef>
          <a:spcPts val="667"/>
        </a:spcBef>
        <a:spcAft>
          <a:spcPts val="267"/>
        </a:spcAft>
        <a:buFont typeface="Franklin Gothic Book" panose="020B0503020102020204" pitchFamily="34" charset="0"/>
        <a:buChar char="■"/>
        <a:defRPr sz="1867" kern="1200" baseline="0">
          <a:solidFill>
            <a:schemeClr val="tx2"/>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6" orient="horz" pos="2880">
          <p15:clr>
            <a:srgbClr val="F26B43"/>
          </p15:clr>
        </p15:guide>
        <p15:guide id="10" pos="1536">
          <p15:clr>
            <a:srgbClr val="F26B43"/>
          </p15:clr>
        </p15:guide>
        <p15:guide id="11" pos="3072">
          <p15:clr>
            <a:srgbClr val="F26B43"/>
          </p15:clr>
        </p15:guide>
        <p15:guide id="12" pos="4608">
          <p15:clr>
            <a:srgbClr val="F26B43"/>
          </p15:clr>
        </p15:guide>
        <p15:guide id="13" pos="6144">
          <p15:clr>
            <a:srgbClr val="F26B43"/>
          </p15:clr>
        </p15:guide>
        <p15:guide id="14" orient="horz" pos="14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2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xml"/><Relationship Id="rId5" Type="http://schemas.openxmlformats.org/officeDocument/2006/relationships/image" Target="../media/image88.png"/><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3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0.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eg"/></Relationships>
</file>

<file path=ppt/slides/_rels/slide3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0.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01.png"/></Relationships>
</file>

<file path=ppt/slides/_rels/slide3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jpeg"/></Relationships>
</file>

<file path=ppt/slides/_rels/slide4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5" Type="http://schemas.openxmlformats.org/officeDocument/2006/relationships/image" Target="../media/image110.jpeg"/><Relationship Id="rId4" Type="http://schemas.openxmlformats.org/officeDocument/2006/relationships/image" Target="../media/image109.jpeg"/></Relationships>
</file>

<file path=ppt/slides/_rels/slide4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jpeg"/></Relationships>
</file>

<file path=ppt/slides/_rels/slide4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em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5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pn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pn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44439" y="1268782"/>
            <a:ext cx="8639479" cy="5615661"/>
          </a:xfrm>
          <a:prstGeom prst="rect">
            <a:avLst/>
          </a:prstGeom>
        </p:spPr>
      </p:pic>
    </p:spTree>
    <p:extLst>
      <p:ext uri="{BB962C8B-B14F-4D97-AF65-F5344CB8AC3E}">
        <p14:creationId xmlns:p14="http://schemas.microsoft.com/office/powerpoint/2010/main" val="3711150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29"/>
          <p:cNvSpPr txBox="1"/>
          <p:nvPr/>
        </p:nvSpPr>
        <p:spPr>
          <a:xfrm>
            <a:off x="530543" y="689669"/>
            <a:ext cx="2328541" cy="19393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rIns="60959">
            <a:spAutoFit/>
          </a:bodyPr>
          <a:lstStyle>
            <a:lvl1pPr>
              <a:lnSpc>
                <a:spcPct val="150000"/>
              </a:lnSpc>
              <a:defRPr sz="1900" b="1">
                <a:solidFill>
                  <a:srgbClr val="13405B"/>
                </a:solidFill>
                <a:latin typeface="Calibri"/>
                <a:ea typeface="Calibri"/>
                <a:cs typeface="Calibri"/>
                <a:sym typeface="Calibri"/>
              </a:defRPr>
            </a:lvl1pPr>
          </a:lstStyle>
          <a:p>
            <a:pPr algn="l" defTabSz="609585" hangingPunct="1"/>
            <a:r>
              <a:rPr sz="2667" kern="1200" dirty="0"/>
              <a:t>TAVANA Partners &amp; Events</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51200" y="16043"/>
            <a:ext cx="13004800" cy="9144000"/>
          </a:xfrm>
          <a:prstGeom prst="rect">
            <a:avLst/>
          </a:prstGeom>
        </p:spPr>
      </p:pic>
    </p:spTree>
    <p:extLst>
      <p:ext uri="{BB962C8B-B14F-4D97-AF65-F5344CB8AC3E}">
        <p14:creationId xmlns:p14="http://schemas.microsoft.com/office/powerpoint/2010/main" val="33784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Picture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9748704" y="-9993"/>
            <a:ext cx="6507296" cy="4548556"/>
          </a:xfrm>
          <a:prstGeom prst="rect">
            <a:avLst/>
          </a:prstGeom>
          <a:ln w="12700">
            <a:miter lim="400000"/>
          </a:ln>
        </p:spPr>
      </p:pic>
      <p:sp>
        <p:nvSpPr>
          <p:cNvPr id="8" name="Rectangle 29"/>
          <p:cNvSpPr txBox="1"/>
          <p:nvPr/>
        </p:nvSpPr>
        <p:spPr>
          <a:xfrm>
            <a:off x="530543" y="689667"/>
            <a:ext cx="2328543" cy="1970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r>
              <a:rPr sz="2667" kern="1200"/>
              <a:t>International Contract And MOU</a:t>
            </a:r>
          </a:p>
        </p:txBody>
      </p:sp>
      <p:sp>
        <p:nvSpPr>
          <p:cNvPr id="10" name="Rectangle 3"/>
          <p:cNvSpPr txBox="1"/>
          <p:nvPr/>
        </p:nvSpPr>
        <p:spPr>
          <a:xfrm>
            <a:off x="4481041" y="1391641"/>
            <a:ext cx="4037823" cy="63287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rIns="60959">
            <a:spAutoFit/>
          </a:bodyPr>
          <a:lstStyle/>
          <a:p>
            <a:pPr algn="l" defTabSz="609585" hangingPunct="1">
              <a:defRPr sz="1600" b="1">
                <a:solidFill>
                  <a:srgbClr val="FFFFFF"/>
                </a:solidFill>
                <a:latin typeface="Calibri"/>
                <a:ea typeface="Calibri"/>
                <a:cs typeface="Calibri"/>
                <a:sym typeface="Calibri"/>
              </a:defRPr>
            </a:pPr>
            <a:r>
              <a:rPr sz="2133" b="1" kern="1200" dirty="0">
                <a:latin typeface="Calibri"/>
                <a:cs typeface="Calibri"/>
                <a:sym typeface="Calibri"/>
              </a:rPr>
              <a:t>HZS-</a:t>
            </a:r>
            <a:r>
              <a:rPr sz="2133" b="1" kern="1200" dirty="0" err="1">
                <a:latin typeface="Calibri"/>
                <a:cs typeface="Calibri"/>
                <a:sym typeface="Calibri"/>
              </a:rPr>
              <a:t>Nanosurf</a:t>
            </a:r>
            <a:r>
              <a:rPr sz="2133" b="1" kern="1200" dirty="0">
                <a:latin typeface="Calibri"/>
                <a:cs typeface="Calibri"/>
                <a:sym typeface="Calibri"/>
              </a:rPr>
              <a:t>- China</a:t>
            </a:r>
          </a:p>
          <a:p>
            <a:pPr algn="l" defTabSz="1219119" hangingPunct="1">
              <a:defRPr sz="1600" b="1">
                <a:solidFill>
                  <a:srgbClr val="FFFFFF"/>
                </a:solidFill>
                <a:latin typeface="Calibri"/>
                <a:ea typeface="Calibri"/>
                <a:cs typeface="Calibri"/>
                <a:sym typeface="Calibri"/>
              </a:defRPr>
            </a:pPr>
            <a:r>
              <a:rPr sz="2133" b="1" kern="1200" dirty="0">
                <a:latin typeface="Calibri"/>
                <a:cs typeface="Calibri"/>
                <a:sym typeface="Calibri"/>
              </a:rPr>
              <a:t>Jul/26/2016</a:t>
            </a:r>
          </a:p>
          <a:p>
            <a:pPr algn="l" defTabSz="1219119" hangingPunct="1">
              <a:defRPr sz="1600" b="1">
                <a:solidFill>
                  <a:srgbClr val="FFFFFF"/>
                </a:solidFill>
                <a:latin typeface="Calibri"/>
                <a:ea typeface="Calibri"/>
                <a:cs typeface="Calibri"/>
                <a:sym typeface="Calibri"/>
              </a:defRPr>
            </a:pPr>
            <a:r>
              <a:rPr sz="2133" b="1" kern="1200" dirty="0">
                <a:latin typeface="Calibri"/>
                <a:cs typeface="Calibri"/>
                <a:sym typeface="Calibri"/>
              </a:rPr>
              <a:t>Strategic Cooperation Agreement</a:t>
            </a:r>
          </a:p>
          <a:p>
            <a:pPr algn="l" defTabSz="1219119" hangingPunct="1">
              <a:defRPr sz="1600" b="1">
                <a:solidFill>
                  <a:srgbClr val="FFFFFF"/>
                </a:solidFill>
                <a:latin typeface="Calibri"/>
                <a:ea typeface="Calibri"/>
                <a:cs typeface="Calibri"/>
                <a:sym typeface="Calibri"/>
              </a:defRPr>
            </a:pPr>
            <a:endParaRPr sz="2133" b="1" kern="1200" dirty="0">
              <a:latin typeface="Calibri"/>
              <a:cs typeface="Calibri"/>
              <a:sym typeface="Calibri"/>
            </a:endParaRPr>
          </a:p>
          <a:p>
            <a:pPr algn="l" defTabSz="1219119" hangingPunct="1">
              <a:defRPr sz="1600" b="1">
                <a:solidFill>
                  <a:srgbClr val="FFFFFF"/>
                </a:solidFill>
                <a:latin typeface="Calibri"/>
                <a:ea typeface="Calibri"/>
                <a:cs typeface="Calibri"/>
                <a:sym typeface="Calibri"/>
              </a:defRPr>
            </a:pPr>
            <a:endParaRPr sz="2133" b="1" kern="1200" dirty="0">
              <a:latin typeface="Calibri"/>
              <a:cs typeface="Calibri"/>
              <a:sym typeface="Calibri"/>
            </a:endParaRPr>
          </a:p>
          <a:p>
            <a:pPr algn="l" defTabSz="1219119" hangingPunct="1">
              <a:defRPr sz="1600" b="1">
                <a:solidFill>
                  <a:srgbClr val="FFFFFF"/>
                </a:solidFill>
                <a:latin typeface="Calibri"/>
                <a:ea typeface="Calibri"/>
                <a:cs typeface="Calibri"/>
                <a:sym typeface="Calibri"/>
              </a:defRPr>
            </a:pPr>
            <a:r>
              <a:rPr sz="2133" b="1" kern="1200" dirty="0">
                <a:latin typeface="Calibri"/>
                <a:cs typeface="Calibri"/>
                <a:sym typeface="Calibri"/>
              </a:rPr>
              <a:t>United Industrial Services-UK</a:t>
            </a:r>
          </a:p>
          <a:p>
            <a:pPr algn="l" defTabSz="1219119" hangingPunct="1">
              <a:defRPr sz="1600" b="1">
                <a:solidFill>
                  <a:srgbClr val="FFFFFF"/>
                </a:solidFill>
                <a:latin typeface="Calibri"/>
                <a:ea typeface="Calibri"/>
                <a:cs typeface="Calibri"/>
                <a:sym typeface="Calibri"/>
              </a:defRPr>
            </a:pPr>
            <a:r>
              <a:rPr sz="2133" b="1" kern="1200" dirty="0">
                <a:latin typeface="Calibri"/>
                <a:cs typeface="Calibri"/>
                <a:sym typeface="Calibri"/>
              </a:rPr>
              <a:t> Oct/03/2016</a:t>
            </a:r>
          </a:p>
          <a:p>
            <a:pPr algn="l" defTabSz="1219119" hangingPunct="1">
              <a:defRPr sz="1600" b="1">
                <a:solidFill>
                  <a:srgbClr val="FFFFFF"/>
                </a:solidFill>
                <a:latin typeface="Calibri"/>
                <a:ea typeface="Calibri"/>
                <a:cs typeface="Calibri"/>
                <a:sym typeface="Calibri"/>
              </a:defRPr>
            </a:pPr>
            <a:r>
              <a:rPr sz="2133" b="1" kern="1200" dirty="0">
                <a:latin typeface="Calibri"/>
                <a:cs typeface="Calibri"/>
                <a:sym typeface="Calibri"/>
              </a:rPr>
              <a:t>T</a:t>
            </a:r>
            <a:r>
              <a:rPr lang="en-US" sz="2133" b="1" kern="1200" dirty="0">
                <a:latin typeface="Calibri"/>
                <a:cs typeface="Calibri"/>
                <a:sym typeface="Calibri"/>
              </a:rPr>
              <a:t>AVANA</a:t>
            </a:r>
            <a:r>
              <a:rPr sz="2133" b="1" kern="1200" dirty="0">
                <a:latin typeface="Calibri"/>
                <a:cs typeface="Calibri"/>
                <a:sym typeface="Calibri"/>
              </a:rPr>
              <a:t> Agent</a:t>
            </a:r>
          </a:p>
          <a:p>
            <a:pPr algn="l" defTabSz="1219119" hangingPunct="1">
              <a:defRPr sz="1600" b="1">
                <a:solidFill>
                  <a:srgbClr val="FFFFFF"/>
                </a:solidFill>
                <a:latin typeface="Calibri"/>
                <a:ea typeface="Calibri"/>
                <a:cs typeface="Calibri"/>
                <a:sym typeface="Calibri"/>
              </a:defRPr>
            </a:pPr>
            <a:endParaRPr sz="2133" b="1" kern="1200" dirty="0">
              <a:latin typeface="Calibri"/>
              <a:cs typeface="Calibri"/>
              <a:sym typeface="Calibri"/>
            </a:endParaRPr>
          </a:p>
          <a:p>
            <a:pPr algn="l" defTabSz="1219119" hangingPunct="1">
              <a:defRPr sz="1600" b="1">
                <a:solidFill>
                  <a:srgbClr val="FFFFFF"/>
                </a:solidFill>
                <a:latin typeface="Calibri"/>
                <a:ea typeface="Calibri"/>
                <a:cs typeface="Calibri"/>
                <a:sym typeface="Calibri"/>
              </a:defRPr>
            </a:pPr>
            <a:endParaRPr sz="2133" b="1" kern="1200" dirty="0">
              <a:latin typeface="Calibri"/>
              <a:cs typeface="Calibri"/>
              <a:sym typeface="Calibri"/>
            </a:endParaRPr>
          </a:p>
          <a:p>
            <a:pPr algn="l" defTabSz="1219119" hangingPunct="1">
              <a:defRPr sz="1600" b="1">
                <a:solidFill>
                  <a:srgbClr val="FFFFFF"/>
                </a:solidFill>
                <a:latin typeface="Calibri"/>
                <a:ea typeface="Calibri"/>
                <a:cs typeface="Calibri"/>
                <a:sym typeface="Calibri"/>
              </a:defRPr>
            </a:pPr>
            <a:r>
              <a:rPr sz="2133" b="1" kern="1200" dirty="0">
                <a:latin typeface="Calibri"/>
                <a:cs typeface="Calibri"/>
                <a:sym typeface="Calibri"/>
              </a:rPr>
              <a:t>ULEAM Company-Ecuador</a:t>
            </a:r>
          </a:p>
          <a:p>
            <a:pPr algn="l" defTabSz="1219119" hangingPunct="1">
              <a:defRPr sz="1600" b="1">
                <a:solidFill>
                  <a:srgbClr val="FFFFFF"/>
                </a:solidFill>
                <a:latin typeface="Calibri"/>
                <a:ea typeface="Calibri"/>
                <a:cs typeface="Calibri"/>
                <a:sym typeface="Calibri"/>
              </a:defRPr>
            </a:pPr>
            <a:r>
              <a:rPr sz="2133" b="1" kern="1200" dirty="0">
                <a:latin typeface="Calibri"/>
                <a:cs typeface="Calibri"/>
                <a:sym typeface="Calibri"/>
              </a:rPr>
              <a:t>Oct/11/2017</a:t>
            </a:r>
          </a:p>
          <a:p>
            <a:pPr algn="l" defTabSz="1219119" hangingPunct="1">
              <a:defRPr sz="1600" b="1">
                <a:solidFill>
                  <a:srgbClr val="FFFFFF"/>
                </a:solidFill>
                <a:latin typeface="Calibri"/>
                <a:ea typeface="Calibri"/>
                <a:cs typeface="Calibri"/>
                <a:sym typeface="Calibri"/>
              </a:defRPr>
            </a:pPr>
            <a:r>
              <a:rPr sz="2133" b="1" kern="1200" dirty="0">
                <a:latin typeface="Calibri"/>
                <a:cs typeface="Calibri"/>
                <a:sym typeface="Calibri"/>
              </a:rPr>
              <a:t>MOU</a:t>
            </a:r>
          </a:p>
          <a:p>
            <a:pPr algn="l" defTabSz="1219119" hangingPunct="1">
              <a:defRPr sz="1600" b="1">
                <a:solidFill>
                  <a:srgbClr val="FFFFFF"/>
                </a:solidFill>
                <a:latin typeface="Calibri"/>
                <a:ea typeface="Calibri"/>
                <a:cs typeface="Calibri"/>
                <a:sym typeface="Calibri"/>
              </a:defRPr>
            </a:pPr>
            <a:endParaRPr sz="2133" b="1" kern="1200" dirty="0">
              <a:latin typeface="Calibri"/>
              <a:cs typeface="Calibri"/>
              <a:sym typeface="Calibri"/>
            </a:endParaRPr>
          </a:p>
          <a:p>
            <a:pPr algn="l" defTabSz="1219119" hangingPunct="1">
              <a:defRPr sz="1600" b="1">
                <a:solidFill>
                  <a:srgbClr val="FFFFFF"/>
                </a:solidFill>
                <a:latin typeface="Calibri"/>
                <a:ea typeface="Calibri"/>
                <a:cs typeface="Calibri"/>
                <a:sym typeface="Calibri"/>
              </a:defRPr>
            </a:pPr>
            <a:endParaRPr sz="2133" b="1" kern="1200" dirty="0">
              <a:latin typeface="Calibri"/>
              <a:cs typeface="Calibri"/>
              <a:sym typeface="Calibri"/>
            </a:endParaRPr>
          </a:p>
          <a:p>
            <a:pPr algn="l" defTabSz="609585" hangingPunct="1">
              <a:defRPr sz="1600" b="1">
                <a:solidFill>
                  <a:srgbClr val="FFFFFF"/>
                </a:solidFill>
                <a:latin typeface="Calibri"/>
                <a:ea typeface="Calibri"/>
                <a:cs typeface="Calibri"/>
                <a:sym typeface="Calibri"/>
              </a:defRPr>
            </a:pPr>
            <a:r>
              <a:rPr sz="2133" b="1" kern="1200" dirty="0">
                <a:latin typeface="Calibri"/>
                <a:cs typeface="Calibri"/>
                <a:sym typeface="Calibri"/>
              </a:rPr>
              <a:t>Advanced Universal Tech LLC (AUT)- Oman</a:t>
            </a:r>
          </a:p>
          <a:p>
            <a:pPr algn="l" defTabSz="1219119" hangingPunct="1">
              <a:defRPr sz="1600" b="1">
                <a:solidFill>
                  <a:srgbClr val="FFFFFF"/>
                </a:solidFill>
                <a:latin typeface="Calibri"/>
                <a:ea typeface="Calibri"/>
                <a:cs typeface="Calibri"/>
                <a:sym typeface="Calibri"/>
              </a:defRPr>
            </a:pPr>
            <a:r>
              <a:rPr sz="2133" b="1" kern="1200" dirty="0">
                <a:latin typeface="Calibri"/>
                <a:cs typeface="Calibri"/>
                <a:sym typeface="Calibri"/>
              </a:rPr>
              <a:t>Sep/28/2018</a:t>
            </a:r>
          </a:p>
          <a:p>
            <a:pPr algn="l" defTabSz="1219119" hangingPunct="1">
              <a:defRPr sz="1600" b="1">
                <a:solidFill>
                  <a:srgbClr val="FFFFFF"/>
                </a:solidFill>
                <a:latin typeface="Calibri"/>
                <a:ea typeface="Calibri"/>
                <a:cs typeface="Calibri"/>
                <a:sym typeface="Calibri"/>
              </a:defRPr>
            </a:pPr>
            <a:r>
              <a:rPr sz="2133" b="1" kern="1200" dirty="0">
                <a:latin typeface="Calibri"/>
                <a:cs typeface="Calibri"/>
                <a:sym typeface="Calibri"/>
              </a:rPr>
              <a:t>Partnership Agreement</a:t>
            </a:r>
          </a:p>
        </p:txBody>
      </p:sp>
      <p:pic>
        <p:nvPicPr>
          <p:cNvPr id="11" name="Picture 4" descr="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748704" y="4538563"/>
            <a:ext cx="6507296" cy="4605437"/>
          </a:xfrm>
          <a:prstGeom prst="rect">
            <a:avLst/>
          </a:prstGeom>
          <a:ln w="12700">
            <a:miter lim="400000"/>
          </a:ln>
        </p:spPr>
      </p:pic>
    </p:spTree>
    <p:extLst>
      <p:ext uri="{BB962C8B-B14F-4D97-AF65-F5344CB8AC3E}">
        <p14:creationId xmlns:p14="http://schemas.microsoft.com/office/powerpoint/2010/main" val="361110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p:tmAbs val="0"/>
                                  </p:iterate>
                                  <p:childTnLst>
                                    <p:set>
                                      <p:cBhvr>
                                        <p:cTn id="12" fill="hold"/>
                                        <p:tgtEl>
                                          <p:spTgt spid="11"/>
                                        </p:tgtEl>
                                        <p:attrNameLst>
                                          <p:attrName>style.visibility</p:attrName>
                                        </p:attrNameLst>
                                      </p:cBhvr>
                                      <p:to>
                                        <p:strVal val="visible"/>
                                      </p:to>
                                    </p:se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P spid="11"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9"/>
          <p:cNvSpPr txBox="1"/>
          <p:nvPr/>
        </p:nvSpPr>
        <p:spPr>
          <a:xfrm>
            <a:off x="530543" y="689667"/>
            <a:ext cx="2328543" cy="7387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r>
              <a:rPr lang="en-US" sz="2667" kern="1200" dirty="0"/>
              <a:t>China</a:t>
            </a:r>
            <a:endParaRPr sz="2667" kern="1200" dirty="0"/>
          </a:p>
        </p:txBody>
      </p:sp>
      <p:sp>
        <p:nvSpPr>
          <p:cNvPr id="10" name="Rectangle 3"/>
          <p:cNvSpPr txBox="1"/>
          <p:nvPr/>
        </p:nvSpPr>
        <p:spPr>
          <a:xfrm>
            <a:off x="6198911" y="6633721"/>
            <a:ext cx="9487139" cy="10770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rIns="60959">
            <a:spAutoFit/>
          </a:bodyPr>
          <a:lstStyle/>
          <a:p>
            <a:pPr algn="just" defTabSz="609585" hangingPunct="1">
              <a:defRPr sz="1600" b="1">
                <a:solidFill>
                  <a:srgbClr val="FFFFFF"/>
                </a:solidFill>
                <a:latin typeface="Calibri"/>
                <a:ea typeface="Calibri"/>
                <a:cs typeface="Calibri"/>
                <a:sym typeface="Calibri"/>
              </a:defRPr>
            </a:pPr>
            <a:r>
              <a:rPr lang="en-US" sz="2133" b="1" kern="1200" dirty="0">
                <a:latin typeface="Calibri"/>
                <a:ea typeface="Calibri"/>
                <a:cs typeface="Calibri"/>
                <a:sym typeface="Calibri"/>
              </a:rPr>
              <a:t>TAVANA international activities were started by signing a strategic cooperation contract with HZS-Nanosurf on Sep. 2015 to lunch nanotechnology laboratories for Chinese middle and high school students. </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51200" y="1"/>
            <a:ext cx="13004801" cy="6077295"/>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28479" y="6678325"/>
            <a:ext cx="1097280" cy="605536"/>
          </a:xfrm>
          <a:prstGeom prst="rect">
            <a:avLst/>
          </a:prstGeom>
        </p:spPr>
      </p:pic>
    </p:spTree>
    <p:extLst>
      <p:ext uri="{BB962C8B-B14F-4D97-AF65-F5344CB8AC3E}">
        <p14:creationId xmlns:p14="http://schemas.microsoft.com/office/powerpoint/2010/main" val="597719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753600" y="7346"/>
            <a:ext cx="6502400" cy="3040655"/>
          </a:xfrm>
          <a:prstGeom prst="rect">
            <a:avLst/>
          </a:prstGeom>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53600" y="3048000"/>
            <a:ext cx="6502400" cy="3055344"/>
          </a:xfrm>
          <a:prstGeom prst="rect">
            <a:avLst/>
          </a:prstGeom>
        </p:spPr>
      </p:pic>
      <p:sp>
        <p:nvSpPr>
          <p:cNvPr id="7" name="Rectangle 6"/>
          <p:cNvSpPr/>
          <p:nvPr/>
        </p:nvSpPr>
        <p:spPr>
          <a:xfrm>
            <a:off x="3771014" y="3190426"/>
            <a:ext cx="5571289" cy="2723374"/>
          </a:xfrm>
          <a:prstGeom prst="rect">
            <a:avLst/>
          </a:prstGeom>
        </p:spPr>
        <p:txBody>
          <a:bodyPr wrap="square">
            <a:spAutoFit/>
          </a:bodyPr>
          <a:lstStyle/>
          <a:p>
            <a:pPr lvl="1" indent="0" algn="just" defTabSz="609585" hangingPunct="1">
              <a:spcAft>
                <a:spcPts val="1333"/>
              </a:spcAft>
            </a:pPr>
            <a:r>
              <a:rPr lang="en-US" sz="2133" kern="1200" dirty="0">
                <a:solidFill>
                  <a:srgbClr val="13405B"/>
                </a:solidFill>
                <a:latin typeface="Calibri" panose="020F0502020204030204" pitchFamily="34" charset="0"/>
                <a:cs typeface="Calibri" panose="020F0502020204030204" pitchFamily="34" charset="0"/>
              </a:rPr>
              <a:t>• Holding nanotechnology STEAM workshops for students, 2016-2015</a:t>
            </a:r>
          </a:p>
          <a:p>
            <a:pPr lvl="1" indent="0" algn="just" defTabSz="609585" hangingPunct="1">
              <a:spcAft>
                <a:spcPts val="1333"/>
              </a:spcAft>
            </a:pPr>
            <a:r>
              <a:rPr lang="en-US" sz="2133" kern="1200" dirty="0">
                <a:solidFill>
                  <a:srgbClr val="13405B"/>
                </a:solidFill>
                <a:latin typeface="Calibri" panose="020F0502020204030204" pitchFamily="34" charset="0"/>
                <a:cs typeface="Calibri" panose="020F0502020204030204" pitchFamily="34" charset="0"/>
              </a:rPr>
              <a:t>• Holding teacher training workshops, Guangdong Provincial Party School Guangzhou, July 2017</a:t>
            </a:r>
          </a:p>
          <a:p>
            <a:pPr lvl="1" indent="0" algn="just" defTabSz="609585" hangingPunct="1">
              <a:spcAft>
                <a:spcPts val="1333"/>
              </a:spcAft>
            </a:pPr>
            <a:r>
              <a:rPr lang="en-US" sz="2133" kern="1200" dirty="0">
                <a:solidFill>
                  <a:srgbClr val="13405B"/>
                </a:solidFill>
                <a:latin typeface="Calibri" panose="020F0502020204030204" pitchFamily="34" charset="0"/>
                <a:cs typeface="Calibri" panose="020F0502020204030204" pitchFamily="34" charset="0"/>
              </a:rPr>
              <a:t>• Attending  CHINANAO  annual  exhibition from  2015  up  to now</a:t>
            </a:r>
          </a:p>
        </p:txBody>
      </p:sp>
      <p:sp>
        <p:nvSpPr>
          <p:cNvPr id="8" name="Rectangle 29"/>
          <p:cNvSpPr txBox="1"/>
          <p:nvPr/>
        </p:nvSpPr>
        <p:spPr>
          <a:xfrm>
            <a:off x="530543" y="689667"/>
            <a:ext cx="2328543" cy="7387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r>
              <a:rPr lang="en-US" sz="2667" kern="1200">
                <a:solidFill>
                  <a:prstClr val="white"/>
                </a:solidFill>
              </a:rPr>
              <a:t>China</a:t>
            </a:r>
            <a:endParaRPr sz="2667" kern="1200" dirty="0">
              <a:solidFill>
                <a:prstClr val="white"/>
              </a:solidFill>
            </a:endParaRP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753600" y="6096000"/>
            <a:ext cx="6502400" cy="3070576"/>
          </a:xfrm>
          <a:prstGeom prst="rect">
            <a:avLst/>
          </a:prstGeom>
        </p:spPr>
      </p:pic>
    </p:spTree>
    <p:extLst>
      <p:ext uri="{BB962C8B-B14F-4D97-AF65-F5344CB8AC3E}">
        <p14:creationId xmlns:p14="http://schemas.microsoft.com/office/powerpoint/2010/main" val="2879520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71014" y="2776638"/>
            <a:ext cx="5571289" cy="3546548"/>
          </a:xfrm>
          <a:prstGeom prst="rect">
            <a:avLst/>
          </a:prstGeom>
        </p:spPr>
        <p:txBody>
          <a:bodyPr wrap="square">
            <a:spAutoFit/>
          </a:bodyPr>
          <a:lstStyle/>
          <a:p>
            <a:pPr lvl="1" indent="0" algn="just" defTabSz="609585" hangingPunct="1">
              <a:spcAft>
                <a:spcPts val="1333"/>
              </a:spcAft>
            </a:pPr>
            <a:r>
              <a:rPr lang="en-US" sz="2133" kern="1200" dirty="0">
                <a:solidFill>
                  <a:srgbClr val="13405B"/>
                </a:solidFill>
                <a:latin typeface="Calibri" panose="020F0502020204030204" pitchFamily="34" charset="0"/>
                <a:cs typeface="Calibri" panose="020F0502020204030204" pitchFamily="34" charset="0"/>
              </a:rPr>
              <a:t>• Participating in opening ceremony of TAVANA Nano Lab Guangdong Provincial Party School Guangzhou, July  2017</a:t>
            </a:r>
          </a:p>
          <a:p>
            <a:pPr lvl="1" indent="0" algn="just" defTabSz="609585" hangingPunct="1">
              <a:spcAft>
                <a:spcPts val="1333"/>
              </a:spcAft>
            </a:pPr>
            <a:r>
              <a:rPr lang="en-US" sz="2133" kern="1200" dirty="0">
                <a:solidFill>
                  <a:srgbClr val="13405B"/>
                </a:solidFill>
                <a:latin typeface="Calibri" panose="020F0502020204030204" pitchFamily="34" charset="0"/>
                <a:cs typeface="Calibri" panose="020F0502020204030204" pitchFamily="34" charset="0"/>
              </a:rPr>
              <a:t>• Attending CHENGDU educational exhibition May 2018</a:t>
            </a:r>
          </a:p>
          <a:p>
            <a:pPr lvl="1" indent="0" algn="just" defTabSz="609585" hangingPunct="1">
              <a:spcAft>
                <a:spcPts val="1333"/>
              </a:spcAft>
            </a:pPr>
            <a:r>
              <a:rPr lang="en-US" sz="2133" kern="1200" dirty="0">
                <a:solidFill>
                  <a:srgbClr val="13405B"/>
                </a:solidFill>
                <a:latin typeface="Calibri" panose="020F0502020204030204" pitchFamily="34" charset="0"/>
                <a:cs typeface="Calibri" panose="020F0502020204030204" pitchFamily="34" charset="0"/>
              </a:rPr>
              <a:t>• Attending Business Matchmaking,  Shanghai, May 2018</a:t>
            </a:r>
          </a:p>
          <a:p>
            <a:pPr lvl="1" indent="0" algn="just" defTabSz="609585" hangingPunct="1">
              <a:spcAft>
                <a:spcPts val="1333"/>
              </a:spcAft>
            </a:pPr>
            <a:r>
              <a:rPr lang="en-US" sz="2133" kern="1200" dirty="0">
                <a:solidFill>
                  <a:srgbClr val="13405B"/>
                </a:solidFill>
                <a:latin typeface="Calibri" panose="020F0502020204030204" pitchFamily="34" charset="0"/>
                <a:cs typeface="Calibri" panose="020F0502020204030204" pitchFamily="34" charset="0"/>
              </a:rPr>
              <a:t>• Holding nanotechnology STEAM workshops for kids in GANSO Dreamworld, Oct. 2018</a:t>
            </a:r>
          </a:p>
        </p:txBody>
      </p:sp>
      <p:sp>
        <p:nvSpPr>
          <p:cNvPr id="3" name="Rectangle 29"/>
          <p:cNvSpPr txBox="1"/>
          <p:nvPr/>
        </p:nvSpPr>
        <p:spPr>
          <a:xfrm>
            <a:off x="530543" y="689667"/>
            <a:ext cx="2328543" cy="7387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r>
              <a:rPr lang="en-US" sz="2667" kern="1200">
                <a:solidFill>
                  <a:prstClr val="white"/>
                </a:solidFill>
              </a:rPr>
              <a:t>China</a:t>
            </a:r>
            <a:endParaRPr sz="2667" kern="1200" dirty="0">
              <a:solidFill>
                <a:prstClr val="white"/>
              </a:solidFill>
            </a:endParaRP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753600" y="1"/>
            <a:ext cx="6502400" cy="3055344"/>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53600" y="6096001"/>
            <a:ext cx="6483217" cy="3063052"/>
          </a:xfrm>
          <a:prstGeom prst="rect">
            <a:avLst/>
          </a:prstGeom>
        </p:spPr>
      </p:pic>
      <p:pic>
        <p:nvPicPr>
          <p:cNvPr id="9" name="Picture 8"/>
          <p:cNvPicPr/>
          <p:nvPr/>
        </p:nvPicPr>
        <p:blipFill rotWithShape="1">
          <a:blip r:embed="rId4" cstate="email">
            <a:extLst>
              <a:ext uri="{28A0092B-C50C-407E-A947-70E740481C1C}">
                <a14:useLocalDpi xmlns:a14="http://schemas.microsoft.com/office/drawing/2010/main"/>
              </a:ext>
            </a:extLst>
          </a:blip>
          <a:srcRect/>
          <a:stretch/>
        </p:blipFill>
        <p:spPr bwMode="auto">
          <a:xfrm>
            <a:off x="9753600" y="3048001"/>
            <a:ext cx="6483216" cy="3051249"/>
          </a:xfrm>
          <a:prstGeom prst="rect">
            <a:avLst/>
          </a:prstGeom>
          <a:ln w="9525" cap="flat" cmpd="sng" algn="ctr">
            <a:solidFill>
              <a:srgbClr val="51A39D"/>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02286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9"/>
          <p:cNvSpPr txBox="1"/>
          <p:nvPr/>
        </p:nvSpPr>
        <p:spPr>
          <a:xfrm>
            <a:off x="530543" y="689667"/>
            <a:ext cx="2328543" cy="7387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r>
              <a:rPr lang="en-US" sz="2667" kern="1200" dirty="0"/>
              <a:t>Oman</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31616" y="1"/>
            <a:ext cx="13024385" cy="6081311"/>
          </a:xfrm>
          <a:prstGeom prst="rect">
            <a:avLst/>
          </a:prstGeom>
        </p:spPr>
      </p:pic>
      <p:sp>
        <p:nvSpPr>
          <p:cNvPr id="5" name="TextBox 4"/>
          <p:cNvSpPr txBox="1"/>
          <p:nvPr/>
        </p:nvSpPr>
        <p:spPr>
          <a:xfrm>
            <a:off x="6388105" y="6579709"/>
            <a:ext cx="8776001" cy="1077026"/>
          </a:xfrm>
          <a:prstGeom prst="rect">
            <a:avLst/>
          </a:prstGeom>
          <a:noFill/>
        </p:spPr>
        <p:txBody>
          <a:bodyPr wrap="square" rtlCol="1">
            <a:spAutoFit/>
          </a:bodyPr>
          <a:lstStyle/>
          <a:p>
            <a:pPr algn="just" defTabSz="609585" hangingPunct="1"/>
            <a:r>
              <a:rPr lang="en-US" sz="2133" b="1" kern="1200" dirty="0">
                <a:latin typeface="Calibri"/>
                <a:ea typeface="Calibri"/>
                <a:cs typeface="Calibri"/>
              </a:rPr>
              <a:t>A cooperation contract between TAVANA and AUT Co. was signed for lunching an educational  portal  on  Dec.  2018.</a:t>
            </a:r>
          </a:p>
          <a:p>
            <a:pPr algn="l" defTabSz="609585" hangingPunct="1"/>
            <a:endParaRPr lang="fa-IR" sz="2133" b="1" kern="1200" dirty="0">
              <a:solidFill>
                <a:prstClr val="white"/>
              </a:solidFill>
              <a:latin typeface="Nunito Sans ExtraLight" panose="00000300000000000000" pitchFamily="2" charset="0"/>
              <a:ea typeface="MS PGothic" panose="020B0600070205080204" pitchFamily="34" charset="-128"/>
              <a:cs typeface="Tahoma" panose="020B0604030504040204" pitchFamily="34"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18573" y="6678325"/>
            <a:ext cx="1082745" cy="605536"/>
          </a:xfrm>
          <a:prstGeom prst="rect">
            <a:avLst/>
          </a:prstGeom>
        </p:spPr>
      </p:pic>
    </p:spTree>
    <p:extLst>
      <p:ext uri="{BB962C8B-B14F-4D97-AF65-F5344CB8AC3E}">
        <p14:creationId xmlns:p14="http://schemas.microsoft.com/office/powerpoint/2010/main" val="1748914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6" name="Rectangle 29"/>
          <p:cNvSpPr txBox="1"/>
          <p:nvPr/>
        </p:nvSpPr>
        <p:spPr>
          <a:xfrm>
            <a:off x="530543" y="689669"/>
            <a:ext cx="2328541" cy="19393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rIns="60959">
            <a:spAutoFit/>
          </a:bodyPr>
          <a:lstStyle>
            <a:lvl1pPr>
              <a:lnSpc>
                <a:spcPct val="150000"/>
              </a:lnSpc>
              <a:defRPr sz="1900" b="1">
                <a:solidFill>
                  <a:srgbClr val="13405B"/>
                </a:solidFill>
                <a:latin typeface="Calibri"/>
                <a:ea typeface="Calibri"/>
                <a:cs typeface="Calibri"/>
                <a:sym typeface="Calibri"/>
              </a:defRPr>
            </a:lvl1p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13405B"/>
                </a:solidFill>
                <a:effectLst/>
                <a:uLnTx/>
                <a:uFillTx/>
                <a:latin typeface="Calibri"/>
                <a:cs typeface="Calibri"/>
                <a:sym typeface="Calibri"/>
              </a:rPr>
              <a:t>TAVANA</a:t>
            </a:r>
          </a:p>
          <a:p>
            <a:pPr marL="0" marR="0" lvl="0" indent="0" algn="l" defTabSz="609585" rtl="0" eaLnBrk="1" fontAlgn="auto" latinLnBrk="0" hangingPunct="1">
              <a:lnSpc>
                <a:spcPct val="15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13405B"/>
                </a:solidFill>
                <a:effectLst/>
                <a:uLnTx/>
                <a:uFillTx/>
                <a:latin typeface="Calibri"/>
                <a:cs typeface="Calibri"/>
                <a:sym typeface="Calibri"/>
              </a:rPr>
              <a:t>Current projects</a:t>
            </a:r>
          </a:p>
        </p:txBody>
      </p:sp>
      <p:sp>
        <p:nvSpPr>
          <p:cNvPr id="7" name="Rectangle 6"/>
          <p:cNvSpPr/>
          <p:nvPr/>
        </p:nvSpPr>
        <p:spPr>
          <a:xfrm>
            <a:off x="530544" y="4074767"/>
            <a:ext cx="2121625" cy="420564"/>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ysClr val="windowText" lastClr="000000"/>
                </a:solidFill>
                <a:effectLst/>
                <a:uLnTx/>
                <a:uFillTx/>
                <a:latin typeface="Franklin Gothic Book" panose="020B0503020102020204"/>
                <a:ea typeface="+mn-ea"/>
                <a:cs typeface="B Nazanin" panose="00000400000000000000" pitchFamily="2" charset="-78"/>
                <a:sym typeface="Helvetica Light"/>
              </a:rPr>
              <a:t>Nano Park</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r="-45"/>
          <a:stretch/>
        </p:blipFill>
        <p:spPr>
          <a:xfrm>
            <a:off x="3260993" y="1"/>
            <a:ext cx="12999903" cy="7245552"/>
          </a:xfrm>
          <a:prstGeom prst="rect">
            <a:avLst/>
          </a:prstGeom>
        </p:spPr>
      </p:pic>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004453" y="6429041"/>
            <a:ext cx="1554568" cy="1633024"/>
          </a:xfrm>
          <a:prstGeom prst="rect">
            <a:avLst/>
          </a:prstGeom>
        </p:spPr>
      </p:pic>
    </p:spTree>
    <p:extLst>
      <p:ext uri="{BB962C8B-B14F-4D97-AF65-F5344CB8AC3E}">
        <p14:creationId xmlns:p14="http://schemas.microsoft.com/office/powerpoint/2010/main" val="1888749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753600" y="-14691"/>
            <a:ext cx="6546467" cy="3084723"/>
          </a:xfrm>
          <a:prstGeom prst="rect">
            <a:avLst/>
          </a:prstGeom>
        </p:spPr>
      </p:pic>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63391" y="3070033"/>
            <a:ext cx="6536676" cy="3197191"/>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753599" y="6096001"/>
            <a:ext cx="6590535" cy="3150823"/>
          </a:xfrm>
          <a:prstGeom prst="rect">
            <a:avLst/>
          </a:prstGeom>
        </p:spPr>
      </p:pic>
      <p:sp>
        <p:nvSpPr>
          <p:cNvPr id="8" name="Rectangle 29"/>
          <p:cNvSpPr txBox="1"/>
          <p:nvPr/>
        </p:nvSpPr>
        <p:spPr>
          <a:xfrm>
            <a:off x="530543" y="689667"/>
            <a:ext cx="2328543" cy="7387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r>
              <a:rPr lang="en-US" sz="2667" kern="1200" dirty="0">
                <a:solidFill>
                  <a:prstClr val="white"/>
                </a:solidFill>
              </a:rPr>
              <a:t>Oman</a:t>
            </a:r>
            <a:endParaRPr sz="2667" kern="1200" dirty="0">
              <a:solidFill>
                <a:prstClr val="white"/>
              </a:solidFill>
            </a:endParaRPr>
          </a:p>
        </p:txBody>
      </p:sp>
      <p:sp>
        <p:nvSpPr>
          <p:cNvPr id="9" name="Rectangle 8"/>
          <p:cNvSpPr/>
          <p:nvPr/>
        </p:nvSpPr>
        <p:spPr>
          <a:xfrm>
            <a:off x="3785704" y="3440067"/>
            <a:ext cx="5433392" cy="2228431"/>
          </a:xfrm>
          <a:prstGeom prst="rect">
            <a:avLst/>
          </a:prstGeom>
        </p:spPr>
        <p:txBody>
          <a:bodyPr wrap="square">
            <a:spAutoFit/>
          </a:bodyPr>
          <a:lstStyle/>
          <a:p>
            <a:pPr lvl="1" indent="0" algn="just" defTabSz="609585" hangingPunct="1">
              <a:spcAft>
                <a:spcPts val="1333"/>
              </a:spcAft>
            </a:pPr>
            <a:r>
              <a:rPr lang="en-US" sz="2133" kern="1200" dirty="0">
                <a:solidFill>
                  <a:srgbClr val="13405B"/>
                </a:solidFill>
                <a:latin typeface="Calibri" panose="020F0502020204030204" pitchFamily="34" charset="0"/>
                <a:cs typeface="Calibri" panose="020F0502020204030204" pitchFamily="34" charset="0"/>
              </a:rPr>
              <a:t>• Holding a show room of Iranian Advanced Equipment for Omnia commercial board (</a:t>
            </a:r>
            <a:r>
              <a:rPr lang="en-US" sz="2133" kern="1200" dirty="0" err="1">
                <a:solidFill>
                  <a:srgbClr val="13405B"/>
                </a:solidFill>
                <a:latin typeface="Calibri" panose="020F0502020204030204" pitchFamily="34" charset="0"/>
                <a:cs typeface="Calibri" panose="020F0502020204030204" pitchFamily="34" charset="0"/>
              </a:rPr>
              <a:t>Alfekr</a:t>
            </a:r>
            <a:r>
              <a:rPr lang="en-US" sz="2133" kern="1200" dirty="0">
                <a:solidFill>
                  <a:srgbClr val="13405B"/>
                </a:solidFill>
                <a:latin typeface="Calibri" panose="020F0502020204030204" pitchFamily="34" charset="0"/>
                <a:cs typeface="Calibri" panose="020F0502020204030204" pitchFamily="34" charset="0"/>
              </a:rPr>
              <a:t>) in Tehran and Tabriz, Feb 2017</a:t>
            </a:r>
          </a:p>
          <a:p>
            <a:pPr lvl="1" indent="0" algn="just" defTabSz="609585" hangingPunct="1">
              <a:spcAft>
                <a:spcPts val="1333"/>
              </a:spcAft>
            </a:pPr>
            <a:r>
              <a:rPr lang="en-US" sz="2133" kern="1200" dirty="0">
                <a:solidFill>
                  <a:srgbClr val="13405B"/>
                </a:solidFill>
                <a:latin typeface="Calibri" panose="020F0502020204030204" pitchFamily="34" charset="0"/>
                <a:cs typeface="Calibri" panose="020F0502020204030204" pitchFamily="34" charset="0"/>
              </a:rPr>
              <a:t>• Holding nanotechnology STEAM workshops for school and college students, Muscat, Al </a:t>
            </a:r>
            <a:r>
              <a:rPr lang="en-US" sz="2133" kern="1200" dirty="0" err="1">
                <a:solidFill>
                  <a:srgbClr val="13405B"/>
                </a:solidFill>
                <a:latin typeface="Calibri" panose="020F0502020204030204" pitchFamily="34" charset="0"/>
                <a:cs typeface="Calibri" panose="020F0502020204030204" pitchFamily="34" charset="0"/>
              </a:rPr>
              <a:t>Mussana</a:t>
            </a:r>
            <a:r>
              <a:rPr lang="en-US" sz="2133" kern="1200" dirty="0">
                <a:solidFill>
                  <a:srgbClr val="13405B"/>
                </a:solidFill>
                <a:latin typeface="Calibri" panose="020F0502020204030204" pitchFamily="34" charset="0"/>
                <a:cs typeface="Calibri" panose="020F0502020204030204" pitchFamily="34" charset="0"/>
              </a:rPr>
              <a:t>, </a:t>
            </a:r>
            <a:r>
              <a:rPr lang="en-US" sz="2133" kern="1200" dirty="0" err="1">
                <a:solidFill>
                  <a:srgbClr val="13405B"/>
                </a:solidFill>
                <a:latin typeface="Calibri" panose="020F0502020204030204" pitchFamily="34" charset="0"/>
                <a:cs typeface="Calibri" panose="020F0502020204030204" pitchFamily="34" charset="0"/>
              </a:rPr>
              <a:t>Nizwa</a:t>
            </a:r>
            <a:r>
              <a:rPr lang="en-US" sz="2133" kern="1200" dirty="0">
                <a:solidFill>
                  <a:srgbClr val="13405B"/>
                </a:solidFill>
                <a:latin typeface="Calibri" panose="020F0502020204030204" pitchFamily="34" charset="0"/>
                <a:cs typeface="Calibri" panose="020F0502020204030204" pitchFamily="34" charset="0"/>
              </a:rPr>
              <a:t>, Sep. 2018</a:t>
            </a:r>
          </a:p>
        </p:txBody>
      </p:sp>
    </p:spTree>
    <p:extLst>
      <p:ext uri="{BB962C8B-B14F-4D97-AF65-F5344CB8AC3E}">
        <p14:creationId xmlns:p14="http://schemas.microsoft.com/office/powerpoint/2010/main" val="127186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9"/>
          <p:cNvSpPr txBox="1"/>
          <p:nvPr/>
        </p:nvSpPr>
        <p:spPr>
          <a:xfrm>
            <a:off x="530543" y="689667"/>
            <a:ext cx="2328543" cy="7387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r>
              <a:rPr lang="en-US" sz="2667" kern="1200" dirty="0"/>
              <a:t>Turkey</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51200" y="-42778"/>
            <a:ext cx="13004800" cy="6153468"/>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18573" y="6678326"/>
            <a:ext cx="1082745" cy="597644"/>
          </a:xfrm>
          <a:prstGeom prst="rect">
            <a:avLst/>
          </a:prstGeom>
        </p:spPr>
      </p:pic>
      <p:sp>
        <p:nvSpPr>
          <p:cNvPr id="6" name="TextBox 5"/>
          <p:cNvSpPr txBox="1"/>
          <p:nvPr/>
        </p:nvSpPr>
        <p:spPr>
          <a:xfrm>
            <a:off x="6388105" y="6579709"/>
            <a:ext cx="8776001" cy="1077026"/>
          </a:xfrm>
          <a:prstGeom prst="rect">
            <a:avLst/>
          </a:prstGeom>
          <a:noFill/>
        </p:spPr>
        <p:txBody>
          <a:bodyPr wrap="square" rtlCol="1">
            <a:spAutoFit/>
          </a:bodyPr>
          <a:lstStyle/>
          <a:p>
            <a:pPr algn="just" defTabSz="609585" hangingPunct="1"/>
            <a:r>
              <a:rPr lang="en-US" sz="2133" b="1" kern="1200" dirty="0">
                <a:solidFill>
                  <a:prstClr val="white"/>
                </a:solidFill>
                <a:latin typeface="Calibri"/>
                <a:ea typeface="Calibri"/>
                <a:cs typeface="Calibri"/>
              </a:rPr>
              <a:t>Our activities in Turkey were started by Launching an agent office in Istanbul and it lead us towards holding some STEAM workshops in </a:t>
            </a:r>
            <a:r>
              <a:rPr lang="en-US" sz="2133" b="1" kern="1200" dirty="0" err="1">
                <a:solidFill>
                  <a:prstClr val="white"/>
                </a:solidFill>
                <a:latin typeface="Calibri"/>
                <a:ea typeface="Calibri"/>
                <a:cs typeface="Calibri"/>
              </a:rPr>
              <a:t>Gokksagi</a:t>
            </a:r>
            <a:r>
              <a:rPr lang="en-US" sz="2133" b="1" kern="1200" dirty="0">
                <a:solidFill>
                  <a:prstClr val="white"/>
                </a:solidFill>
                <a:latin typeface="Calibri"/>
                <a:ea typeface="Calibri"/>
                <a:cs typeface="Calibri"/>
              </a:rPr>
              <a:t>, </a:t>
            </a:r>
            <a:r>
              <a:rPr lang="en-US" sz="2133" b="1" kern="1200" dirty="0" err="1">
                <a:solidFill>
                  <a:prstClr val="white"/>
                </a:solidFill>
                <a:latin typeface="Calibri"/>
                <a:ea typeface="Calibri"/>
                <a:cs typeface="Calibri"/>
              </a:rPr>
              <a:t>Liceo</a:t>
            </a:r>
            <a:r>
              <a:rPr lang="en-US" sz="2133" b="1" kern="1200" dirty="0">
                <a:solidFill>
                  <a:prstClr val="white"/>
                </a:solidFill>
                <a:latin typeface="Calibri"/>
                <a:ea typeface="Calibri"/>
                <a:cs typeface="Calibri"/>
              </a:rPr>
              <a:t> and </a:t>
            </a:r>
            <a:r>
              <a:rPr lang="en-US" sz="2133" b="1" kern="1200" dirty="0" err="1">
                <a:solidFill>
                  <a:prstClr val="white"/>
                </a:solidFill>
                <a:latin typeface="Calibri"/>
                <a:ea typeface="Calibri"/>
                <a:cs typeface="Calibri"/>
              </a:rPr>
              <a:t>Mektebim</a:t>
            </a:r>
            <a:r>
              <a:rPr lang="en-US" sz="2133" b="1" kern="1200" dirty="0">
                <a:solidFill>
                  <a:prstClr val="white"/>
                </a:solidFill>
                <a:latin typeface="Calibri"/>
                <a:ea typeface="Calibri"/>
                <a:cs typeface="Calibri"/>
              </a:rPr>
              <a:t> colleges and schools. </a:t>
            </a:r>
            <a:endParaRPr lang="fa-IR" sz="2133" b="1" kern="1200" dirty="0">
              <a:solidFill>
                <a:prstClr val="white"/>
              </a:solidFill>
              <a:latin typeface="Nunito Sans ExtraLight" panose="00000300000000000000" pitchFamily="2" charset="0"/>
              <a:ea typeface="MS PGothic" panose="020B0600070205080204" pitchFamily="34" charset="-128"/>
              <a:cs typeface="Tahoma" panose="020B0604030504040204" pitchFamily="34" charset="0"/>
            </a:endParaRPr>
          </a:p>
        </p:txBody>
      </p:sp>
    </p:spTree>
    <p:extLst>
      <p:ext uri="{BB962C8B-B14F-4D97-AF65-F5344CB8AC3E}">
        <p14:creationId xmlns:p14="http://schemas.microsoft.com/office/powerpoint/2010/main" val="856892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738912" y="-14691"/>
            <a:ext cx="6521985" cy="3084723"/>
          </a:xfrm>
          <a:prstGeom prst="rect">
            <a:avLst/>
          </a:prstGeom>
        </p:spPr>
      </p:pic>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38912" y="3070032"/>
            <a:ext cx="6536675" cy="3025968"/>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753600" y="6096000"/>
            <a:ext cx="6536675" cy="3150824"/>
          </a:xfrm>
          <a:prstGeom prst="rect">
            <a:avLst/>
          </a:prstGeom>
          <a:ln>
            <a:noFill/>
          </a:ln>
        </p:spPr>
      </p:pic>
      <p:sp>
        <p:nvSpPr>
          <p:cNvPr id="7" name="Rectangle 6"/>
          <p:cNvSpPr/>
          <p:nvPr/>
        </p:nvSpPr>
        <p:spPr>
          <a:xfrm>
            <a:off x="3653928" y="3354574"/>
            <a:ext cx="5696945" cy="2395143"/>
          </a:xfrm>
          <a:prstGeom prst="rect">
            <a:avLst/>
          </a:prstGeom>
        </p:spPr>
        <p:txBody>
          <a:bodyPr wrap="square">
            <a:spAutoFit/>
          </a:bodyPr>
          <a:lstStyle/>
          <a:p>
            <a:pPr lvl="1" indent="0" algn="just" defTabSz="609585" hangingPunct="1">
              <a:spcAft>
                <a:spcPts val="1333"/>
              </a:spcAft>
            </a:pPr>
            <a:r>
              <a:rPr lang="en-US" sz="2133" kern="1200" dirty="0">
                <a:solidFill>
                  <a:srgbClr val="13405B"/>
                </a:solidFill>
                <a:latin typeface="Calibri" panose="020F0502020204030204" pitchFamily="34" charset="0"/>
                <a:cs typeface="Calibri" panose="020F0502020204030204" pitchFamily="34" charset="0"/>
              </a:rPr>
              <a:t>• TAVANA    STEM   workshop   </a:t>
            </a:r>
            <a:r>
              <a:rPr lang="en-US" sz="2133" kern="1200" dirty="0" err="1">
                <a:solidFill>
                  <a:srgbClr val="13405B"/>
                </a:solidFill>
                <a:latin typeface="Calibri" panose="020F0502020204030204" pitchFamily="34" charset="0"/>
                <a:cs typeface="Calibri" panose="020F0502020204030204" pitchFamily="34" charset="0"/>
              </a:rPr>
              <a:t>Gokksagi</a:t>
            </a:r>
            <a:r>
              <a:rPr lang="en-US" sz="2133" kern="1200" dirty="0">
                <a:solidFill>
                  <a:srgbClr val="13405B"/>
                </a:solidFill>
                <a:latin typeface="Calibri" panose="020F0502020204030204" pitchFamily="34" charset="0"/>
                <a:cs typeface="Calibri" panose="020F0502020204030204" pitchFamily="34" charset="0"/>
              </a:rPr>
              <a:t>  college Istanbul,    June  2016</a:t>
            </a:r>
          </a:p>
          <a:p>
            <a:pPr lvl="1" indent="0" algn="just" defTabSz="609585" hangingPunct="1">
              <a:spcAft>
                <a:spcPts val="1333"/>
              </a:spcAft>
            </a:pPr>
            <a:r>
              <a:rPr lang="en-US" sz="2133" kern="1200" dirty="0">
                <a:solidFill>
                  <a:srgbClr val="13405B"/>
                </a:solidFill>
                <a:latin typeface="Calibri" panose="020F0502020204030204" pitchFamily="34" charset="0"/>
                <a:cs typeface="Calibri" panose="020F0502020204030204" pitchFamily="34" charset="0"/>
              </a:rPr>
              <a:t>• TAVANA STEAM workshop </a:t>
            </a:r>
            <a:r>
              <a:rPr lang="en-US" sz="2133" kern="1200" dirty="0" err="1">
                <a:solidFill>
                  <a:srgbClr val="13405B"/>
                </a:solidFill>
                <a:latin typeface="Calibri" panose="020F0502020204030204" pitchFamily="34" charset="0"/>
                <a:cs typeface="Calibri" panose="020F0502020204030204" pitchFamily="34" charset="0"/>
              </a:rPr>
              <a:t>Liceo</a:t>
            </a:r>
            <a:r>
              <a:rPr lang="en-US" sz="2133" kern="1200" dirty="0">
                <a:solidFill>
                  <a:srgbClr val="13405B"/>
                </a:solidFill>
                <a:latin typeface="Calibri" panose="020F0502020204030204" pitchFamily="34" charset="0"/>
                <a:cs typeface="Calibri" panose="020F0502020204030204" pitchFamily="34" charset="0"/>
              </a:rPr>
              <a:t>, Italian college Istanbul,  Nov. 2016</a:t>
            </a:r>
          </a:p>
          <a:p>
            <a:pPr lvl="1" indent="0" algn="just" defTabSz="609585" hangingPunct="1">
              <a:spcAft>
                <a:spcPts val="1333"/>
              </a:spcAft>
            </a:pPr>
            <a:r>
              <a:rPr lang="en-US" sz="2133" kern="1200" dirty="0">
                <a:solidFill>
                  <a:srgbClr val="13405B"/>
                </a:solidFill>
                <a:latin typeface="Calibri" panose="020F0502020204030204" pitchFamily="34" charset="0"/>
                <a:cs typeface="Calibri" panose="020F0502020204030204" pitchFamily="34" charset="0"/>
              </a:rPr>
              <a:t>• Holding STEAM workshops for students (</a:t>
            </a:r>
            <a:r>
              <a:rPr lang="en-US" sz="2133" kern="1200" dirty="0" err="1">
                <a:solidFill>
                  <a:srgbClr val="13405B"/>
                </a:solidFill>
                <a:latin typeface="Calibri" panose="020F0502020204030204" pitchFamily="34" charset="0"/>
                <a:cs typeface="Calibri" panose="020F0502020204030204" pitchFamily="34" charset="0"/>
              </a:rPr>
              <a:t>Mektebim</a:t>
            </a:r>
            <a:r>
              <a:rPr lang="en-US" sz="2133" kern="1200" dirty="0">
                <a:solidFill>
                  <a:srgbClr val="13405B"/>
                </a:solidFill>
                <a:latin typeface="Calibri" panose="020F0502020204030204" pitchFamily="34" charset="0"/>
                <a:cs typeface="Calibri" panose="020F0502020204030204" pitchFamily="34" charset="0"/>
              </a:rPr>
              <a:t> school) Jan. 2017	</a:t>
            </a:r>
          </a:p>
        </p:txBody>
      </p:sp>
      <p:sp>
        <p:nvSpPr>
          <p:cNvPr id="8" name="Rectangle 29"/>
          <p:cNvSpPr txBox="1"/>
          <p:nvPr/>
        </p:nvSpPr>
        <p:spPr>
          <a:xfrm>
            <a:off x="530543" y="689667"/>
            <a:ext cx="2328543" cy="7387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r>
              <a:rPr lang="en-US" sz="2667" kern="1200" dirty="0">
                <a:solidFill>
                  <a:prstClr val="white"/>
                </a:solidFill>
              </a:rPr>
              <a:t>Turkey</a:t>
            </a:r>
            <a:endParaRPr sz="2667" kern="1200" dirty="0">
              <a:solidFill>
                <a:prstClr val="white"/>
              </a:solidFill>
            </a:endParaRPr>
          </a:p>
        </p:txBody>
      </p:sp>
    </p:spTree>
    <p:extLst>
      <p:ext uri="{BB962C8B-B14F-4D97-AF65-F5344CB8AC3E}">
        <p14:creationId xmlns:p14="http://schemas.microsoft.com/office/powerpoint/2010/main" val="4139030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01852" y="1198736"/>
            <a:ext cx="8128000" cy="8032712"/>
          </a:xfrm>
          <a:prstGeom prst="rect">
            <a:avLst/>
          </a:prstGeom>
        </p:spPr>
        <p:txBody>
          <a:bodyPr>
            <a:spAutoFit/>
          </a:bodyPr>
          <a:lstStyle/>
          <a:p>
            <a:pPr algn="l" defTabSz="609585" hangingPunct="1">
              <a:lnSpc>
                <a:spcPct val="150000"/>
              </a:lnSpc>
            </a:pPr>
            <a:r>
              <a:rPr lang="en-US" sz="2667" b="1" kern="1200" dirty="0">
                <a:solidFill>
                  <a:prstClr val="white"/>
                </a:solidFill>
                <a:latin typeface="Franklin Gothic Book" panose="020B0503020102020204"/>
                <a:cs typeface="B Nazanin" panose="00000400000000000000" pitchFamily="2" charset="-78"/>
              </a:rPr>
              <a:t>2008 – 2015</a:t>
            </a:r>
            <a:endParaRPr lang="en-US" sz="2400" b="1" kern="1200" dirty="0">
              <a:solidFill>
                <a:prstClr val="white"/>
              </a:solidFill>
              <a:latin typeface="Franklin Gothic Book" panose="020B0503020102020204"/>
              <a:cs typeface="B Nazanin" panose="00000400000000000000" pitchFamily="2" charset="-78"/>
            </a:endParaRPr>
          </a:p>
          <a:p>
            <a:pPr marL="479988" algn="l" defTabSz="609585" hangingPunct="1">
              <a:lnSpc>
                <a:spcPct val="150000"/>
              </a:lnSpc>
            </a:pPr>
            <a:r>
              <a:rPr lang="en-US" sz="2400" b="1" u="sng" kern="1200" dirty="0" err="1">
                <a:solidFill>
                  <a:prstClr val="white"/>
                </a:solidFill>
                <a:latin typeface="Franklin Gothic Book" panose="020B0503020102020204"/>
                <a:cs typeface="B Nazanin" panose="00000400000000000000" pitchFamily="2" charset="-78"/>
              </a:rPr>
              <a:t>Nanoclub</a:t>
            </a:r>
            <a:r>
              <a:rPr lang="en-US" sz="2400" b="1" u="sng" kern="1200" dirty="0">
                <a:solidFill>
                  <a:prstClr val="white"/>
                </a:solidFill>
                <a:latin typeface="Franklin Gothic Book" panose="020B0503020102020204"/>
                <a:cs typeface="B Nazanin" panose="00000400000000000000" pitchFamily="2" charset="-78"/>
              </a:rPr>
              <a:t> manager</a:t>
            </a:r>
          </a:p>
          <a:p>
            <a:pPr marL="479988" algn="l" defTabSz="609585" hangingPunct="1">
              <a:lnSpc>
                <a:spcPct val="150000"/>
              </a:lnSpc>
            </a:pPr>
            <a:endParaRPr lang="en-US" sz="2133" b="1" u="sng" kern="1200" dirty="0">
              <a:solidFill>
                <a:prstClr val="white"/>
              </a:solidFill>
              <a:latin typeface="Franklin Gothic Book" panose="020B0503020102020204"/>
              <a:cs typeface="B Nazanin" panose="00000400000000000000" pitchFamily="2" charset="-78"/>
            </a:endParaRPr>
          </a:p>
          <a:p>
            <a:pPr marL="860978" indent="-380990" algn="l" defTabSz="609585" hangingPunct="1">
              <a:lnSpc>
                <a:spcPct val="150000"/>
              </a:lnSpc>
              <a:buFont typeface="Arial" panose="020B0604020202020204" pitchFamily="34" charset="0"/>
              <a:buChar char="•"/>
            </a:pPr>
            <a:r>
              <a:rPr lang="en-US" sz="2133" b="1" kern="1200" dirty="0">
                <a:solidFill>
                  <a:prstClr val="white"/>
                </a:solidFill>
                <a:latin typeface="Franklin Gothic Book" panose="020B0503020102020204"/>
                <a:cs typeface="B Nazanin" panose="00000400000000000000" pitchFamily="2" charset="-78"/>
              </a:rPr>
              <a:t>Workshops and seminars</a:t>
            </a:r>
          </a:p>
          <a:p>
            <a:pPr marL="860978" indent="-380990" algn="l" defTabSz="609585" hangingPunct="1">
              <a:lnSpc>
                <a:spcPct val="150000"/>
              </a:lnSpc>
              <a:buFont typeface="Arial" panose="020B0604020202020204" pitchFamily="34" charset="0"/>
              <a:buChar char="•"/>
            </a:pPr>
            <a:r>
              <a:rPr lang="en-US" sz="2133" b="1" kern="1200" dirty="0">
                <a:solidFill>
                  <a:prstClr val="white"/>
                </a:solidFill>
                <a:latin typeface="Franklin Gothic Book" panose="020B0503020102020204"/>
                <a:cs typeface="B Nazanin" panose="00000400000000000000" pitchFamily="2" charset="-78"/>
              </a:rPr>
              <a:t>Educational Exhibition</a:t>
            </a:r>
          </a:p>
          <a:p>
            <a:pPr marL="860978" indent="-380990" algn="l" defTabSz="609585" hangingPunct="1">
              <a:lnSpc>
                <a:spcPct val="150000"/>
              </a:lnSpc>
              <a:buFont typeface="Arial" panose="020B0604020202020204" pitchFamily="34" charset="0"/>
              <a:buChar char="•"/>
            </a:pPr>
            <a:r>
              <a:rPr lang="en-US" sz="2133" b="1" kern="1200" dirty="0" err="1">
                <a:solidFill>
                  <a:prstClr val="white"/>
                </a:solidFill>
                <a:latin typeface="Franklin Gothic Book" panose="020B0503020102020204"/>
                <a:cs typeface="B Nazanin" panose="00000400000000000000" pitchFamily="2" charset="-78"/>
              </a:rPr>
              <a:t>Nano</a:t>
            </a:r>
            <a:r>
              <a:rPr lang="en-US" sz="2133" b="1" kern="1200" dirty="0">
                <a:solidFill>
                  <a:prstClr val="white"/>
                </a:solidFill>
                <a:latin typeface="Franklin Gothic Book" panose="020B0503020102020204"/>
                <a:cs typeface="B Nazanin" panose="00000400000000000000" pitchFamily="2" charset="-78"/>
              </a:rPr>
              <a:t> Olympiad</a:t>
            </a:r>
          </a:p>
          <a:p>
            <a:pPr marL="860978" indent="-380990" algn="l" defTabSz="609585" hangingPunct="1">
              <a:lnSpc>
                <a:spcPct val="150000"/>
              </a:lnSpc>
              <a:buFont typeface="Arial" panose="020B0604020202020204" pitchFamily="34" charset="0"/>
              <a:buChar char="•"/>
            </a:pPr>
            <a:r>
              <a:rPr lang="en-US" sz="2133" b="1" kern="1200" dirty="0" err="1">
                <a:solidFill>
                  <a:prstClr val="white"/>
                </a:solidFill>
                <a:latin typeface="Franklin Gothic Book" panose="020B0503020102020204"/>
                <a:cs typeface="B Nazanin" panose="00000400000000000000" pitchFamily="2" charset="-78"/>
              </a:rPr>
              <a:t>Nano</a:t>
            </a:r>
            <a:r>
              <a:rPr lang="en-US" sz="2133" b="1" kern="1200" dirty="0">
                <a:solidFill>
                  <a:prstClr val="white"/>
                </a:solidFill>
                <a:latin typeface="Franklin Gothic Book" panose="020B0503020102020204"/>
                <a:cs typeface="B Nazanin" panose="00000400000000000000" pitchFamily="2" charset="-78"/>
              </a:rPr>
              <a:t> Festival</a:t>
            </a:r>
          </a:p>
          <a:p>
            <a:pPr marL="860978" indent="-380990" algn="l" defTabSz="609585" hangingPunct="1">
              <a:lnSpc>
                <a:spcPct val="150000"/>
              </a:lnSpc>
              <a:buFont typeface="Arial" panose="020B0604020202020204" pitchFamily="34" charset="0"/>
              <a:buChar char="•"/>
            </a:pPr>
            <a:r>
              <a:rPr lang="en-US" sz="2133" b="1" kern="1200" dirty="0">
                <a:solidFill>
                  <a:prstClr val="white"/>
                </a:solidFill>
                <a:latin typeface="Franklin Gothic Book" panose="020B0503020102020204"/>
                <a:cs typeface="B Nazanin" panose="00000400000000000000" pitchFamily="2" charset="-78"/>
              </a:rPr>
              <a:t>Educational </a:t>
            </a:r>
            <a:r>
              <a:rPr lang="en-US" sz="2133" b="1" kern="1200" dirty="0" err="1">
                <a:solidFill>
                  <a:prstClr val="white"/>
                </a:solidFill>
                <a:latin typeface="Franklin Gothic Book" panose="020B0503020102020204"/>
                <a:cs typeface="B Nazanin" panose="00000400000000000000" pitchFamily="2" charset="-78"/>
              </a:rPr>
              <a:t>Nanolab</a:t>
            </a:r>
            <a:endParaRPr lang="en-US" sz="2133" b="1" kern="1200" dirty="0">
              <a:solidFill>
                <a:prstClr val="white"/>
              </a:solidFill>
              <a:latin typeface="Franklin Gothic Book" panose="020B0503020102020204"/>
              <a:cs typeface="B Nazanin" panose="00000400000000000000" pitchFamily="2" charset="-78"/>
            </a:endParaRPr>
          </a:p>
          <a:p>
            <a:pPr marL="479988" algn="l" defTabSz="609585" hangingPunct="1">
              <a:lnSpc>
                <a:spcPct val="150000"/>
              </a:lnSpc>
            </a:pPr>
            <a:endParaRPr lang="en-US" sz="2133" b="1" kern="1200" dirty="0">
              <a:solidFill>
                <a:prstClr val="white"/>
              </a:solidFill>
              <a:latin typeface="Franklin Gothic Book" panose="020B0503020102020204"/>
              <a:cs typeface="B Nazanin" panose="00000400000000000000" pitchFamily="2" charset="-78"/>
            </a:endParaRPr>
          </a:p>
          <a:p>
            <a:pPr marL="479988" algn="l" defTabSz="609585" hangingPunct="1">
              <a:lnSpc>
                <a:spcPct val="150000"/>
              </a:lnSpc>
            </a:pPr>
            <a:endParaRPr lang="en-US" sz="2133" b="1" kern="1200" dirty="0">
              <a:solidFill>
                <a:prstClr val="white"/>
              </a:solidFill>
              <a:latin typeface="Franklin Gothic Book" panose="020B0503020102020204"/>
              <a:cs typeface="B Nazanin" panose="00000400000000000000" pitchFamily="2" charset="-78"/>
            </a:endParaRPr>
          </a:p>
          <a:p>
            <a:pPr algn="l" defTabSz="609585" hangingPunct="1">
              <a:lnSpc>
                <a:spcPct val="150000"/>
              </a:lnSpc>
            </a:pPr>
            <a:r>
              <a:rPr lang="en-US" sz="2667" b="1" kern="1200" dirty="0">
                <a:solidFill>
                  <a:prstClr val="white"/>
                </a:solidFill>
                <a:latin typeface="Franklin Gothic Book" panose="020B0503020102020204"/>
                <a:cs typeface="B Nazanin" panose="00000400000000000000" pitchFamily="2" charset="-78"/>
              </a:rPr>
              <a:t>2015 – Present</a:t>
            </a:r>
          </a:p>
          <a:p>
            <a:pPr marL="479988" algn="l" defTabSz="609585" hangingPunct="1">
              <a:lnSpc>
                <a:spcPct val="150000"/>
              </a:lnSpc>
            </a:pPr>
            <a:r>
              <a:rPr lang="en-US" sz="2400" b="1" u="sng" kern="1200" dirty="0">
                <a:solidFill>
                  <a:prstClr val="white"/>
                </a:solidFill>
                <a:latin typeface="Franklin Gothic Book" panose="020B0503020102020204"/>
                <a:cs typeface="B Nazanin" panose="00000400000000000000" pitchFamily="2" charset="-78"/>
              </a:rPr>
              <a:t>TAVANA Company CEO</a:t>
            </a:r>
          </a:p>
          <a:p>
            <a:pPr algn="l" defTabSz="609585" hangingPunct="1">
              <a:lnSpc>
                <a:spcPct val="150000"/>
              </a:lnSpc>
            </a:pPr>
            <a:endParaRPr lang="en-US" sz="2400" b="1" kern="1200" dirty="0">
              <a:solidFill>
                <a:prstClr val="white"/>
              </a:solidFill>
              <a:latin typeface="Franklin Gothic Book" panose="020B0503020102020204"/>
              <a:cs typeface="B Nazanin" panose="00000400000000000000" pitchFamily="2" charset="-78"/>
            </a:endParaRPr>
          </a:p>
          <a:p>
            <a:pPr algn="l" defTabSz="609585" hangingPunct="1">
              <a:lnSpc>
                <a:spcPct val="150000"/>
              </a:lnSpc>
            </a:pPr>
            <a:endParaRPr lang="en-US" sz="2400" b="1" kern="1200" dirty="0">
              <a:solidFill>
                <a:prstClr val="white"/>
              </a:solidFill>
              <a:latin typeface="Franklin Gothic Book" panose="020B0503020102020204"/>
              <a:cs typeface="B Nazanin" panose="00000400000000000000" pitchFamily="2" charset="-78"/>
            </a:endParaRPr>
          </a:p>
          <a:p>
            <a:pPr algn="l" defTabSz="609585" hangingPunct="1">
              <a:lnSpc>
                <a:spcPct val="150000"/>
              </a:lnSpc>
            </a:pPr>
            <a:endParaRPr lang="en-US" sz="2400" b="1" kern="1200" dirty="0">
              <a:solidFill>
                <a:prstClr val="white"/>
              </a:solidFill>
              <a:latin typeface="Franklin Gothic Book" panose="020B0503020102020204"/>
              <a:cs typeface="B Nazanin" panose="00000400000000000000" pitchFamily="2" charset="-78"/>
            </a:endParaRPr>
          </a:p>
        </p:txBody>
      </p:sp>
      <p:sp>
        <p:nvSpPr>
          <p:cNvPr id="4" name="Rectangle 29"/>
          <p:cNvSpPr txBox="1"/>
          <p:nvPr/>
        </p:nvSpPr>
        <p:spPr>
          <a:xfrm>
            <a:off x="530543" y="689669"/>
            <a:ext cx="2328541" cy="13236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rIns="60959">
            <a:spAutoFit/>
          </a:bodyPr>
          <a:lstStyle>
            <a:lvl1pPr>
              <a:lnSpc>
                <a:spcPct val="150000"/>
              </a:lnSpc>
              <a:defRPr sz="1900" b="1">
                <a:solidFill>
                  <a:srgbClr val="13405B"/>
                </a:solidFill>
                <a:latin typeface="Calibri"/>
                <a:ea typeface="Calibri"/>
                <a:cs typeface="Calibri"/>
                <a:sym typeface="Calibri"/>
              </a:defRPr>
            </a:lvl1pPr>
          </a:lstStyle>
          <a:p>
            <a:pPr algn="l" defTabSz="609585" hangingPunct="1"/>
            <a:r>
              <a:rPr lang="en-US" sz="2667" kern="1200">
                <a:latin typeface="Calibri" panose="020F0502020204030204" pitchFamily="34" charset="0"/>
                <a:cs typeface="Calibri" panose="020F0502020204030204" pitchFamily="34" charset="0"/>
              </a:rPr>
              <a:t>TAVANA Background</a:t>
            </a:r>
            <a:endParaRPr lang="fa-IR" sz="2667" kern="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96888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9"/>
          <p:cNvSpPr txBox="1"/>
          <p:nvPr/>
        </p:nvSpPr>
        <p:spPr>
          <a:xfrm>
            <a:off x="530543" y="689667"/>
            <a:ext cx="2328543" cy="7387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r>
              <a:rPr lang="en-US" sz="2667" kern="1200" dirty="0"/>
              <a:t>India</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46304" y="-42778"/>
            <a:ext cx="13014592" cy="6153468"/>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18573" y="6681146"/>
            <a:ext cx="1082745" cy="592004"/>
          </a:xfrm>
          <a:prstGeom prst="rect">
            <a:avLst/>
          </a:prstGeom>
        </p:spPr>
      </p:pic>
      <p:sp>
        <p:nvSpPr>
          <p:cNvPr id="6" name="TextBox 5"/>
          <p:cNvSpPr txBox="1"/>
          <p:nvPr/>
        </p:nvSpPr>
        <p:spPr>
          <a:xfrm>
            <a:off x="6388105" y="6579709"/>
            <a:ext cx="8776001" cy="1077026"/>
          </a:xfrm>
          <a:prstGeom prst="rect">
            <a:avLst/>
          </a:prstGeom>
          <a:noFill/>
        </p:spPr>
        <p:txBody>
          <a:bodyPr wrap="square" rtlCol="1">
            <a:spAutoFit/>
          </a:bodyPr>
          <a:lstStyle/>
          <a:p>
            <a:pPr algn="just" defTabSz="609585" hangingPunct="1"/>
            <a:r>
              <a:rPr lang="en-US" sz="2133" b="1" kern="1200" dirty="0">
                <a:latin typeface="Calibri"/>
                <a:ea typeface="Calibri"/>
                <a:cs typeface="Calibri"/>
              </a:rPr>
              <a:t>lunching a temporary show room of nano advanced equipment in Hyderabad on Oct 2016 was the result of signing MOU between TAVANA and Royal Life Science Indian Co. on 2015.</a:t>
            </a:r>
            <a:endParaRPr lang="fa-IR" sz="2133" b="1" kern="1200" dirty="0">
              <a:solidFill>
                <a:prstClr val="white"/>
              </a:solidFill>
              <a:latin typeface="Nunito Sans ExtraLight" panose="00000300000000000000" pitchFamily="2" charset="0"/>
              <a:ea typeface="MS PGothic" panose="020B0600070205080204" pitchFamily="34" charset="-128"/>
              <a:cs typeface="Tahoma" panose="020B0604030504040204" pitchFamily="34" charset="0"/>
            </a:endParaRPr>
          </a:p>
        </p:txBody>
      </p:sp>
    </p:spTree>
    <p:extLst>
      <p:ext uri="{BB962C8B-B14F-4D97-AF65-F5344CB8AC3E}">
        <p14:creationId xmlns:p14="http://schemas.microsoft.com/office/powerpoint/2010/main" val="583258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753601" y="-44067"/>
            <a:ext cx="6502399" cy="3092068"/>
          </a:xfrm>
          <a:prstGeom prst="rect">
            <a:avLst/>
          </a:prstGeom>
        </p:spPr>
      </p:pic>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53600" y="3048000"/>
            <a:ext cx="6507299" cy="3048000"/>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768289" y="6096000"/>
            <a:ext cx="6507296" cy="3040656"/>
          </a:xfrm>
          <a:prstGeom prst="rect">
            <a:avLst/>
          </a:prstGeom>
          <a:ln>
            <a:noFill/>
          </a:ln>
        </p:spPr>
      </p:pic>
      <p:sp>
        <p:nvSpPr>
          <p:cNvPr id="7" name="Rectangle 6"/>
          <p:cNvSpPr/>
          <p:nvPr/>
        </p:nvSpPr>
        <p:spPr>
          <a:xfrm>
            <a:off x="3615984" y="3518720"/>
            <a:ext cx="5726321" cy="2066912"/>
          </a:xfrm>
          <a:prstGeom prst="rect">
            <a:avLst/>
          </a:prstGeom>
        </p:spPr>
        <p:txBody>
          <a:bodyPr wrap="square">
            <a:spAutoFit/>
          </a:bodyPr>
          <a:lstStyle/>
          <a:p>
            <a:pPr lvl="1" indent="0" algn="just" defTabSz="609585" hangingPunct="1">
              <a:spcAft>
                <a:spcPts val="1333"/>
              </a:spcAft>
            </a:pPr>
            <a:r>
              <a:rPr lang="en-US" sz="2133" kern="1200" dirty="0">
                <a:solidFill>
                  <a:srgbClr val="13405B"/>
                </a:solidFill>
                <a:latin typeface="Calibri" panose="020F0502020204030204" pitchFamily="34" charset="0"/>
                <a:cs typeface="Calibri" panose="020F0502020204030204" pitchFamily="34" charset="0"/>
              </a:rPr>
              <a:t>• Attending INDIALABEXPO exhibition, 2016</a:t>
            </a:r>
          </a:p>
          <a:p>
            <a:pPr lvl="1" indent="0" algn="just" defTabSz="609585" hangingPunct="1">
              <a:spcAft>
                <a:spcPts val="1333"/>
              </a:spcAft>
            </a:pPr>
            <a:r>
              <a:rPr lang="en-US" sz="2133" kern="1200" dirty="0">
                <a:solidFill>
                  <a:srgbClr val="13405B"/>
                </a:solidFill>
                <a:latin typeface="Calibri" panose="020F0502020204030204" pitchFamily="34" charset="0"/>
                <a:cs typeface="Calibri" panose="020F0502020204030204" pitchFamily="34" charset="0"/>
              </a:rPr>
              <a:t>• Holding a show room of Iranian Advanced Equipment, Oct. -2016 May 2017</a:t>
            </a:r>
          </a:p>
          <a:p>
            <a:pPr lvl="1" indent="0" algn="just" defTabSz="609585" hangingPunct="1">
              <a:spcAft>
                <a:spcPts val="1333"/>
              </a:spcAft>
            </a:pPr>
            <a:r>
              <a:rPr lang="en-US" sz="2133" kern="1200" dirty="0">
                <a:solidFill>
                  <a:srgbClr val="13405B"/>
                </a:solidFill>
                <a:latin typeface="Calibri" panose="020F0502020204030204" pitchFamily="34" charset="0"/>
                <a:cs typeface="Calibri" panose="020F0502020204030204" pitchFamily="34" charset="0"/>
              </a:rPr>
              <a:t>• Holding four STEAM workshops for students, 2017 -2016</a:t>
            </a:r>
          </a:p>
        </p:txBody>
      </p:sp>
      <p:sp>
        <p:nvSpPr>
          <p:cNvPr id="8" name="Rectangle 29"/>
          <p:cNvSpPr txBox="1"/>
          <p:nvPr/>
        </p:nvSpPr>
        <p:spPr>
          <a:xfrm>
            <a:off x="530543" y="689667"/>
            <a:ext cx="2328543" cy="7387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r>
              <a:rPr lang="en-US" sz="2667" kern="1200" dirty="0">
                <a:solidFill>
                  <a:prstClr val="white"/>
                </a:solidFill>
              </a:rPr>
              <a:t>India</a:t>
            </a:r>
            <a:endParaRPr sz="2667" kern="1200" dirty="0">
              <a:solidFill>
                <a:prstClr val="white"/>
              </a:solidFill>
            </a:endParaRPr>
          </a:p>
        </p:txBody>
      </p:sp>
    </p:spTree>
    <p:extLst>
      <p:ext uri="{BB962C8B-B14F-4D97-AF65-F5344CB8AC3E}">
        <p14:creationId xmlns:p14="http://schemas.microsoft.com/office/powerpoint/2010/main" val="3386193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9"/>
          <p:cNvSpPr txBox="1"/>
          <p:nvPr/>
        </p:nvSpPr>
        <p:spPr>
          <a:xfrm>
            <a:off x="530543" y="689667"/>
            <a:ext cx="2328543" cy="7387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r>
              <a:rPr lang="en-US" sz="2667" kern="1200" dirty="0"/>
              <a:t>Ecuador</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31615" y="-14689"/>
            <a:ext cx="13043971" cy="6110689"/>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3042" y="6681146"/>
            <a:ext cx="1013807" cy="592004"/>
          </a:xfrm>
          <a:prstGeom prst="rect">
            <a:avLst/>
          </a:prstGeom>
        </p:spPr>
      </p:pic>
      <p:sp>
        <p:nvSpPr>
          <p:cNvPr id="6" name="TextBox 5"/>
          <p:cNvSpPr txBox="1"/>
          <p:nvPr/>
        </p:nvSpPr>
        <p:spPr>
          <a:xfrm>
            <a:off x="6388105" y="6579710"/>
            <a:ext cx="8776001" cy="748795"/>
          </a:xfrm>
          <a:prstGeom prst="rect">
            <a:avLst/>
          </a:prstGeom>
          <a:noFill/>
        </p:spPr>
        <p:txBody>
          <a:bodyPr wrap="square" rtlCol="1">
            <a:spAutoFit/>
          </a:bodyPr>
          <a:lstStyle/>
          <a:p>
            <a:pPr algn="just" defTabSz="609585" hangingPunct="1"/>
            <a:r>
              <a:rPr lang="en-US" sz="2133" b="1" kern="1200" dirty="0">
                <a:latin typeface="Calibri"/>
                <a:ea typeface="Calibri"/>
                <a:cs typeface="Calibri"/>
              </a:rPr>
              <a:t>A cooperation contract between TAVANA and ULEAM Co. was signed to produce educational kits  in  Ecuador.</a:t>
            </a:r>
            <a:endParaRPr lang="fa-IR" sz="2133" b="1" kern="1200" dirty="0">
              <a:solidFill>
                <a:prstClr val="white"/>
              </a:solidFill>
              <a:latin typeface="Nunito Sans ExtraLight" panose="00000300000000000000" pitchFamily="2" charset="0"/>
              <a:ea typeface="MS PGothic" panose="020B0600070205080204" pitchFamily="34" charset="-128"/>
              <a:cs typeface="Tahoma" panose="020B0604030504040204" pitchFamily="34" charset="0"/>
            </a:endParaRPr>
          </a:p>
        </p:txBody>
      </p:sp>
    </p:spTree>
    <p:extLst>
      <p:ext uri="{BB962C8B-B14F-4D97-AF65-F5344CB8AC3E}">
        <p14:creationId xmlns:p14="http://schemas.microsoft.com/office/powerpoint/2010/main" val="379997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t="-1"/>
          <a:stretch/>
        </p:blipFill>
        <p:spPr>
          <a:xfrm>
            <a:off x="9752070" y="1"/>
            <a:ext cx="6505461" cy="3048001"/>
          </a:xfrm>
          <a:prstGeom prst="rect">
            <a:avLst/>
          </a:prstGeom>
        </p:spPr>
      </p:pic>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53600" y="3048001"/>
            <a:ext cx="6507299" cy="3063051"/>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768289" y="6111053"/>
            <a:ext cx="6507296" cy="3040473"/>
          </a:xfrm>
          <a:prstGeom prst="rect">
            <a:avLst/>
          </a:prstGeom>
          <a:ln>
            <a:noFill/>
          </a:ln>
        </p:spPr>
      </p:pic>
      <p:sp>
        <p:nvSpPr>
          <p:cNvPr id="7" name="Rectangle 6"/>
          <p:cNvSpPr/>
          <p:nvPr/>
        </p:nvSpPr>
        <p:spPr>
          <a:xfrm>
            <a:off x="3571915" y="3768362"/>
            <a:ext cx="5858525" cy="1571969"/>
          </a:xfrm>
          <a:prstGeom prst="rect">
            <a:avLst/>
          </a:prstGeom>
        </p:spPr>
        <p:txBody>
          <a:bodyPr wrap="square">
            <a:spAutoFit/>
          </a:bodyPr>
          <a:lstStyle/>
          <a:p>
            <a:pPr lvl="1" indent="0" algn="just" defTabSz="609585" hangingPunct="1">
              <a:spcAft>
                <a:spcPts val="1333"/>
              </a:spcAft>
            </a:pPr>
            <a:r>
              <a:rPr lang="en-US" sz="2133" kern="1200" dirty="0">
                <a:solidFill>
                  <a:srgbClr val="13405B"/>
                </a:solidFill>
                <a:latin typeface="Calibri" panose="020F0502020204030204" pitchFamily="34" charset="0"/>
                <a:cs typeface="Calibri" panose="020F0502020204030204" pitchFamily="34" charset="0"/>
              </a:rPr>
              <a:t>• Holding STEAM workshops for students of Manta school, Dec. 2017</a:t>
            </a:r>
          </a:p>
          <a:p>
            <a:pPr lvl="1" indent="0" algn="just" defTabSz="609585" hangingPunct="1">
              <a:spcAft>
                <a:spcPts val="1333"/>
              </a:spcAft>
            </a:pPr>
            <a:r>
              <a:rPr lang="en-US" sz="2133" kern="1200" dirty="0">
                <a:solidFill>
                  <a:srgbClr val="13405B"/>
                </a:solidFill>
                <a:latin typeface="Calibri" panose="020F0502020204030204" pitchFamily="34" charset="0"/>
                <a:cs typeface="Calibri" panose="020F0502020204030204" pitchFamily="34" charset="0"/>
              </a:rPr>
              <a:t>• Holding workshops for university Students, Manta university, Dec. 2017</a:t>
            </a:r>
          </a:p>
        </p:txBody>
      </p:sp>
      <p:sp>
        <p:nvSpPr>
          <p:cNvPr id="8" name="Rectangle 29"/>
          <p:cNvSpPr txBox="1"/>
          <p:nvPr/>
        </p:nvSpPr>
        <p:spPr>
          <a:xfrm>
            <a:off x="530543" y="689667"/>
            <a:ext cx="2328543" cy="7387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r>
              <a:rPr lang="en-US" sz="2667" kern="1200" dirty="0">
                <a:solidFill>
                  <a:prstClr val="white"/>
                </a:solidFill>
              </a:rPr>
              <a:t>Ecuador</a:t>
            </a:r>
            <a:endParaRPr sz="2667" kern="1200" dirty="0">
              <a:solidFill>
                <a:prstClr val="white"/>
              </a:solidFill>
            </a:endParaRPr>
          </a:p>
        </p:txBody>
      </p:sp>
    </p:spTree>
    <p:extLst>
      <p:ext uri="{BB962C8B-B14F-4D97-AF65-F5344CB8AC3E}">
        <p14:creationId xmlns:p14="http://schemas.microsoft.com/office/powerpoint/2010/main" val="3646881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9"/>
          <p:cNvSpPr txBox="1"/>
          <p:nvPr/>
        </p:nvSpPr>
        <p:spPr>
          <a:xfrm>
            <a:off x="530543" y="689667"/>
            <a:ext cx="2328543" cy="7387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r>
              <a:rPr lang="en-US" sz="2667" kern="1200" dirty="0"/>
              <a:t>Cuba</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46306" y="-44067"/>
            <a:ext cx="13014589" cy="6140068"/>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3042" y="6681757"/>
            <a:ext cx="1013807" cy="590779"/>
          </a:xfrm>
          <a:prstGeom prst="rect">
            <a:avLst/>
          </a:prstGeom>
        </p:spPr>
      </p:pic>
      <p:sp>
        <p:nvSpPr>
          <p:cNvPr id="6" name="TextBox 5"/>
          <p:cNvSpPr txBox="1"/>
          <p:nvPr/>
        </p:nvSpPr>
        <p:spPr>
          <a:xfrm>
            <a:off x="6388105" y="6579709"/>
            <a:ext cx="8776001" cy="748795"/>
          </a:xfrm>
          <a:prstGeom prst="rect">
            <a:avLst/>
          </a:prstGeom>
          <a:noFill/>
        </p:spPr>
        <p:txBody>
          <a:bodyPr wrap="square" rtlCol="1">
            <a:spAutoFit/>
          </a:bodyPr>
          <a:lstStyle/>
          <a:p>
            <a:pPr algn="just" defTabSz="609585" hangingPunct="1"/>
            <a:r>
              <a:rPr lang="en-US" sz="2133" b="1" kern="1200" dirty="0">
                <a:latin typeface="Calibri"/>
                <a:ea typeface="Calibri"/>
                <a:cs typeface="Calibri"/>
              </a:rPr>
              <a:t>A nanobiotechnology laboratory was lunched on Centro de </a:t>
            </a:r>
            <a:r>
              <a:rPr lang="en-US" sz="2133" b="1" kern="1200" dirty="0" err="1">
                <a:latin typeface="Calibri"/>
                <a:ea typeface="Calibri"/>
                <a:cs typeface="Calibri"/>
              </a:rPr>
              <a:t>Estudios</a:t>
            </a:r>
            <a:r>
              <a:rPr lang="en-US" sz="2133" b="1" kern="1200" dirty="0">
                <a:latin typeface="Calibri"/>
                <a:ea typeface="Calibri"/>
                <a:cs typeface="Calibri"/>
              </a:rPr>
              <a:t> </a:t>
            </a:r>
            <a:r>
              <a:rPr lang="en-US" sz="2133" b="1" kern="1200" dirty="0" err="1">
                <a:latin typeface="Calibri"/>
                <a:ea typeface="Calibri"/>
                <a:cs typeface="Calibri"/>
              </a:rPr>
              <a:t>Avanzados</a:t>
            </a:r>
            <a:r>
              <a:rPr lang="en-US" sz="2133" b="1" kern="1200" dirty="0">
                <a:latin typeface="Calibri"/>
                <a:ea typeface="Calibri"/>
                <a:cs typeface="Calibri"/>
              </a:rPr>
              <a:t> de Cuba (CEAC research center) in Havana.</a:t>
            </a:r>
            <a:endParaRPr lang="fa-IR" sz="2133" b="1" kern="1200" dirty="0">
              <a:solidFill>
                <a:prstClr val="white"/>
              </a:solidFill>
              <a:latin typeface="Nunito Sans ExtraLight" panose="00000300000000000000" pitchFamily="2" charset="0"/>
              <a:ea typeface="MS PGothic" panose="020B0600070205080204" pitchFamily="34" charset="-128"/>
              <a:cs typeface="Tahoma" panose="020B0604030504040204" pitchFamily="34" charset="0"/>
            </a:endParaRPr>
          </a:p>
        </p:txBody>
      </p:sp>
    </p:spTree>
    <p:extLst>
      <p:ext uri="{BB962C8B-B14F-4D97-AF65-F5344CB8AC3E}">
        <p14:creationId xmlns:p14="http://schemas.microsoft.com/office/powerpoint/2010/main" val="3596984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753600" y="-14690"/>
            <a:ext cx="6502400" cy="3062691"/>
          </a:xfrm>
          <a:prstGeom prst="rect">
            <a:avLst/>
          </a:prstGeom>
        </p:spPr>
      </p:pic>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53600" y="3055344"/>
            <a:ext cx="6507299" cy="3040656"/>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753601" y="6096000"/>
            <a:ext cx="6536672" cy="3040656"/>
          </a:xfrm>
          <a:prstGeom prst="rect">
            <a:avLst/>
          </a:prstGeom>
          <a:ln>
            <a:noFill/>
          </a:ln>
        </p:spPr>
      </p:pic>
      <p:sp>
        <p:nvSpPr>
          <p:cNvPr id="7" name="Rectangle 6"/>
          <p:cNvSpPr/>
          <p:nvPr/>
        </p:nvSpPr>
        <p:spPr>
          <a:xfrm>
            <a:off x="3657602" y="3768361"/>
            <a:ext cx="5670015" cy="1571969"/>
          </a:xfrm>
          <a:prstGeom prst="rect">
            <a:avLst/>
          </a:prstGeom>
        </p:spPr>
        <p:txBody>
          <a:bodyPr wrap="square">
            <a:spAutoFit/>
          </a:bodyPr>
          <a:lstStyle/>
          <a:p>
            <a:pPr lvl="1" indent="0" algn="just" defTabSz="609585" hangingPunct="1">
              <a:spcAft>
                <a:spcPts val="1333"/>
              </a:spcAft>
            </a:pPr>
            <a:r>
              <a:rPr lang="en-US" sz="2133" kern="1200" dirty="0">
                <a:solidFill>
                  <a:srgbClr val="13405B"/>
                </a:solidFill>
                <a:latin typeface="Calibri" panose="020F0502020204030204" pitchFamily="34" charset="0"/>
                <a:cs typeface="Calibri" panose="020F0502020204030204" pitchFamily="34" charset="0"/>
              </a:rPr>
              <a:t>• Launching   a   </a:t>
            </a:r>
            <a:r>
              <a:rPr lang="en-US" sz="2133" kern="1200" dirty="0" err="1">
                <a:solidFill>
                  <a:srgbClr val="13405B"/>
                </a:solidFill>
                <a:latin typeface="Calibri" panose="020F0502020204030204" pitchFamily="34" charset="0"/>
                <a:cs typeface="Calibri" panose="020F0502020204030204" pitchFamily="34" charset="0"/>
              </a:rPr>
              <a:t>nanobiotechnology</a:t>
            </a:r>
            <a:r>
              <a:rPr lang="en-US" sz="2133" kern="1200" dirty="0">
                <a:solidFill>
                  <a:srgbClr val="13405B"/>
                </a:solidFill>
                <a:latin typeface="Calibri" panose="020F0502020204030204" pitchFamily="34" charset="0"/>
                <a:cs typeface="Calibri" panose="020F0502020204030204" pitchFamily="34" charset="0"/>
              </a:rPr>
              <a:t>  laboratory, Havana,   Jan.  2018</a:t>
            </a:r>
          </a:p>
          <a:p>
            <a:pPr lvl="1" indent="0" algn="just" defTabSz="609585" hangingPunct="1">
              <a:spcAft>
                <a:spcPts val="1333"/>
              </a:spcAft>
            </a:pPr>
            <a:r>
              <a:rPr lang="en-US" sz="2133" kern="1200" dirty="0">
                <a:solidFill>
                  <a:srgbClr val="13405B"/>
                </a:solidFill>
                <a:latin typeface="Calibri" panose="020F0502020204030204" pitchFamily="34" charset="0"/>
                <a:cs typeface="Calibri" panose="020F0502020204030204" pitchFamily="34" charset="0"/>
              </a:rPr>
              <a:t>• Training  the operators  and technicians of CEAC research center,  Feb. 2018</a:t>
            </a:r>
          </a:p>
        </p:txBody>
      </p:sp>
      <p:sp>
        <p:nvSpPr>
          <p:cNvPr id="8" name="Rectangle 29"/>
          <p:cNvSpPr txBox="1"/>
          <p:nvPr/>
        </p:nvSpPr>
        <p:spPr>
          <a:xfrm>
            <a:off x="530543" y="689667"/>
            <a:ext cx="2328543" cy="7387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r>
              <a:rPr lang="en-US" sz="2667" kern="1200" dirty="0">
                <a:solidFill>
                  <a:prstClr val="white"/>
                </a:solidFill>
              </a:rPr>
              <a:t>Cuba</a:t>
            </a:r>
            <a:endParaRPr sz="2667" kern="1200" dirty="0">
              <a:solidFill>
                <a:prstClr val="white"/>
              </a:solidFill>
            </a:endParaRPr>
          </a:p>
        </p:txBody>
      </p:sp>
    </p:spTree>
    <p:extLst>
      <p:ext uri="{BB962C8B-B14F-4D97-AF65-F5344CB8AC3E}">
        <p14:creationId xmlns:p14="http://schemas.microsoft.com/office/powerpoint/2010/main" val="2186847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9"/>
          <p:cNvSpPr txBox="1"/>
          <p:nvPr/>
        </p:nvSpPr>
        <p:spPr>
          <a:xfrm>
            <a:off x="530543" y="689667"/>
            <a:ext cx="2328543" cy="7387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r>
              <a:rPr lang="en-US" sz="2667" kern="1200" dirty="0"/>
              <a:t>Indonesia</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51200" y="-29378"/>
            <a:ext cx="13004800" cy="6140068"/>
          </a:xfrm>
          <a:prstGeom prst="rect">
            <a:avLst/>
          </a:prstGeom>
        </p:spPr>
      </p:pic>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53042" y="6692127"/>
            <a:ext cx="1013807" cy="570040"/>
          </a:xfrm>
          <a:prstGeom prst="rect">
            <a:avLst/>
          </a:prstGeom>
        </p:spPr>
      </p:pic>
      <p:sp>
        <p:nvSpPr>
          <p:cNvPr id="6" name="TextBox 5"/>
          <p:cNvSpPr txBox="1"/>
          <p:nvPr/>
        </p:nvSpPr>
        <p:spPr>
          <a:xfrm>
            <a:off x="6388105" y="6579710"/>
            <a:ext cx="8776001" cy="748795"/>
          </a:xfrm>
          <a:prstGeom prst="rect">
            <a:avLst/>
          </a:prstGeom>
          <a:noFill/>
        </p:spPr>
        <p:txBody>
          <a:bodyPr wrap="square" rtlCol="1">
            <a:spAutoFit/>
          </a:bodyPr>
          <a:lstStyle/>
          <a:p>
            <a:pPr algn="just" defTabSz="609585" hangingPunct="1"/>
            <a:r>
              <a:rPr lang="en-US" sz="2133" b="1" kern="1200" dirty="0">
                <a:latin typeface="Calibri"/>
                <a:ea typeface="Calibri"/>
                <a:cs typeface="Calibri"/>
              </a:rPr>
              <a:t>TAVANA participated in business match making on Sep 2017 to enter the new market   in  Southeast Asia.</a:t>
            </a:r>
            <a:endParaRPr lang="fa-IR" sz="2133" b="1" kern="1200" dirty="0">
              <a:solidFill>
                <a:prstClr val="white"/>
              </a:solidFill>
              <a:latin typeface="Nunito Sans ExtraLight" panose="00000300000000000000" pitchFamily="2" charset="0"/>
              <a:ea typeface="MS PGothic" panose="020B0600070205080204" pitchFamily="34" charset="-128"/>
              <a:cs typeface="Tahoma" panose="020B0604030504040204" pitchFamily="34" charset="0"/>
            </a:endParaRPr>
          </a:p>
        </p:txBody>
      </p:sp>
    </p:spTree>
    <p:extLst>
      <p:ext uri="{BB962C8B-B14F-4D97-AF65-F5344CB8AC3E}">
        <p14:creationId xmlns:p14="http://schemas.microsoft.com/office/powerpoint/2010/main" val="22270402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628223" y="3604215"/>
            <a:ext cx="5743460" cy="1571969"/>
          </a:xfrm>
          <a:prstGeom prst="rect">
            <a:avLst/>
          </a:prstGeom>
        </p:spPr>
        <p:txBody>
          <a:bodyPr wrap="square">
            <a:spAutoFit/>
          </a:bodyPr>
          <a:lstStyle/>
          <a:p>
            <a:pPr lvl="1" indent="0" algn="just" defTabSz="609585" hangingPunct="1">
              <a:spcAft>
                <a:spcPts val="1333"/>
              </a:spcAft>
            </a:pPr>
            <a:r>
              <a:rPr lang="en-US" sz="2133" kern="1200" dirty="0">
                <a:solidFill>
                  <a:srgbClr val="000000"/>
                </a:solidFill>
                <a:latin typeface="Calibri" panose="020F0502020204030204" pitchFamily="34" charset="0"/>
                <a:cs typeface="Calibri" panose="020F0502020204030204" pitchFamily="34" charset="0"/>
              </a:rPr>
              <a:t>• Attending Indonesia GESS (Global Educational Supplies &amp; Solutions) Exhibition, Jakarta, Sep 2016</a:t>
            </a:r>
          </a:p>
          <a:p>
            <a:pPr lvl="1" indent="0" algn="just" defTabSz="609585" hangingPunct="1">
              <a:spcAft>
                <a:spcPts val="1333"/>
              </a:spcAft>
            </a:pPr>
            <a:r>
              <a:rPr lang="en-US" sz="2133" kern="1200" dirty="0">
                <a:solidFill>
                  <a:srgbClr val="000000"/>
                </a:solidFill>
                <a:latin typeface="Calibri" panose="020F0502020204030204" pitchFamily="34" charset="0"/>
                <a:cs typeface="Calibri" panose="020F0502020204030204" pitchFamily="34" charset="0"/>
              </a:rPr>
              <a:t>• Attending Business Matchmaking Jakarta, Sep 2017</a:t>
            </a:r>
          </a:p>
        </p:txBody>
      </p:sp>
      <p:sp>
        <p:nvSpPr>
          <p:cNvPr id="8" name="Rectangle 29"/>
          <p:cNvSpPr txBox="1"/>
          <p:nvPr/>
        </p:nvSpPr>
        <p:spPr>
          <a:xfrm>
            <a:off x="530543" y="689667"/>
            <a:ext cx="2328543" cy="7387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r>
              <a:rPr lang="en-US" sz="2667" kern="1200" dirty="0">
                <a:solidFill>
                  <a:prstClr val="white"/>
                </a:solidFill>
              </a:rPr>
              <a:t>Indonesia</a:t>
            </a:r>
            <a:endParaRPr sz="2667" kern="1200" dirty="0">
              <a:solidFill>
                <a:prstClr val="white"/>
              </a:solidFill>
            </a:endParaRP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753600" y="3048001"/>
            <a:ext cx="6518593" cy="3048000"/>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37406" y="-1"/>
            <a:ext cx="6518593" cy="3055527"/>
          </a:xfrm>
          <a:prstGeom prst="rect">
            <a:avLst/>
          </a:prstGeom>
        </p:spPr>
      </p:pic>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l="-1"/>
          <a:stretch/>
        </p:blipFill>
        <p:spPr>
          <a:xfrm>
            <a:off x="9737408" y="6096001"/>
            <a:ext cx="6518593" cy="3063052"/>
          </a:xfrm>
          <a:prstGeom prst="rect">
            <a:avLst/>
          </a:prstGeom>
        </p:spPr>
      </p:pic>
    </p:spTree>
    <p:extLst>
      <p:ext uri="{BB962C8B-B14F-4D97-AF65-F5344CB8AC3E}">
        <p14:creationId xmlns:p14="http://schemas.microsoft.com/office/powerpoint/2010/main" val="14151426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9"/>
          <p:cNvSpPr txBox="1"/>
          <p:nvPr/>
        </p:nvSpPr>
        <p:spPr>
          <a:xfrm>
            <a:off x="530543" y="689667"/>
            <a:ext cx="2328543" cy="13544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r>
              <a:rPr lang="en-US" sz="2667" kern="1200" dirty="0"/>
              <a:t>United Kingdom</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51199" y="0"/>
            <a:ext cx="13015495" cy="6096000"/>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3042" y="6699645"/>
            <a:ext cx="1013807" cy="555003"/>
          </a:xfrm>
          <a:prstGeom prst="rect">
            <a:avLst/>
          </a:prstGeom>
        </p:spPr>
      </p:pic>
      <p:sp>
        <p:nvSpPr>
          <p:cNvPr id="6" name="TextBox 5"/>
          <p:cNvSpPr txBox="1"/>
          <p:nvPr/>
        </p:nvSpPr>
        <p:spPr>
          <a:xfrm>
            <a:off x="6388105" y="6579710"/>
            <a:ext cx="8776001" cy="1405256"/>
          </a:xfrm>
          <a:prstGeom prst="rect">
            <a:avLst/>
          </a:prstGeom>
          <a:noFill/>
        </p:spPr>
        <p:txBody>
          <a:bodyPr wrap="square" rtlCol="1">
            <a:spAutoFit/>
          </a:bodyPr>
          <a:lstStyle/>
          <a:p>
            <a:pPr algn="just" defTabSz="609585" hangingPunct="1"/>
            <a:r>
              <a:rPr lang="en-US" sz="2133" b="1" kern="1200" dirty="0">
                <a:latin typeface="Calibri"/>
                <a:ea typeface="Calibri"/>
                <a:cs typeface="Calibri"/>
              </a:rPr>
              <a:t>BETT is the first annual industry show of the year in education technology landscape, bringing together 850 leading companies, 103 exciting new </a:t>
            </a:r>
            <a:r>
              <a:rPr lang="en-US" sz="2133" b="1" kern="1200" dirty="0" err="1">
                <a:latin typeface="Calibri"/>
                <a:ea typeface="Calibri"/>
                <a:cs typeface="Calibri"/>
              </a:rPr>
              <a:t>EdTech</a:t>
            </a:r>
            <a:r>
              <a:rPr lang="en-US" sz="2133" b="1" kern="1200" dirty="0">
                <a:latin typeface="Calibri"/>
                <a:ea typeface="Calibri"/>
                <a:cs typeface="Calibri"/>
              </a:rPr>
              <a:t> startups and over 34,700 attendees from the global education community. TAVANA participated in BETT exhibition on 2018.</a:t>
            </a:r>
            <a:endParaRPr lang="fa-IR" sz="2133" b="1" kern="1200" dirty="0">
              <a:solidFill>
                <a:prstClr val="white"/>
              </a:solidFill>
              <a:latin typeface="Nunito Sans ExtraLight" panose="00000300000000000000" pitchFamily="2" charset="0"/>
              <a:ea typeface="MS PGothic" panose="020B0600070205080204" pitchFamily="34" charset="-128"/>
              <a:cs typeface="Tahoma" panose="020B0604030504040204" pitchFamily="34" charset="0"/>
            </a:endParaRPr>
          </a:p>
        </p:txBody>
      </p:sp>
    </p:spTree>
    <p:extLst>
      <p:ext uri="{BB962C8B-B14F-4D97-AF65-F5344CB8AC3E}">
        <p14:creationId xmlns:p14="http://schemas.microsoft.com/office/powerpoint/2010/main" val="22709833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9"/>
          <p:cNvSpPr txBox="1"/>
          <p:nvPr/>
        </p:nvSpPr>
        <p:spPr>
          <a:xfrm>
            <a:off x="530543" y="689667"/>
            <a:ext cx="2328543" cy="13544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r>
              <a:rPr lang="en-US" sz="2667" kern="1200" dirty="0"/>
              <a:t>United </a:t>
            </a:r>
          </a:p>
          <a:p>
            <a:pPr algn="l" defTabSz="609585" hangingPunct="1"/>
            <a:r>
              <a:rPr lang="en-US" sz="2667" kern="1200" dirty="0"/>
              <a:t>Arabic Emirates</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56548" y="-16043"/>
            <a:ext cx="12994104" cy="6112043"/>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3042" y="6696345"/>
            <a:ext cx="1013807" cy="561604"/>
          </a:xfrm>
          <a:prstGeom prst="rect">
            <a:avLst/>
          </a:prstGeom>
        </p:spPr>
      </p:pic>
      <p:sp>
        <p:nvSpPr>
          <p:cNvPr id="6" name="TextBox 5"/>
          <p:cNvSpPr txBox="1"/>
          <p:nvPr/>
        </p:nvSpPr>
        <p:spPr>
          <a:xfrm>
            <a:off x="6507052" y="6540828"/>
            <a:ext cx="8776001" cy="1405256"/>
          </a:xfrm>
          <a:prstGeom prst="rect">
            <a:avLst/>
          </a:prstGeom>
          <a:noFill/>
        </p:spPr>
        <p:txBody>
          <a:bodyPr wrap="square" rtlCol="1">
            <a:spAutoFit/>
          </a:bodyPr>
          <a:lstStyle/>
          <a:p>
            <a:pPr algn="just" defTabSz="609585" hangingPunct="1"/>
            <a:r>
              <a:rPr lang="en-US" sz="2133" b="1" kern="1200" dirty="0">
                <a:latin typeface="Calibri"/>
                <a:ea typeface="Calibri"/>
                <a:cs typeface="Calibri"/>
              </a:rPr>
              <a:t>GESS Dubai 2019 saw 12,000+ education professionals participate in over 250 CPD accredited seminars and workshops, learning from the very best in education in the pursuit of excellence in the classroom. TAVANA annually participates in this exhibition.</a:t>
            </a:r>
            <a:endParaRPr lang="fa-IR" sz="2133" b="1" kern="1200" dirty="0">
              <a:solidFill>
                <a:prstClr val="white"/>
              </a:solidFill>
              <a:latin typeface="Nunito Sans ExtraLight" panose="00000300000000000000" pitchFamily="2" charset="0"/>
              <a:ea typeface="MS PGothic" panose="020B0600070205080204" pitchFamily="34" charset="-128"/>
              <a:cs typeface="Tahoma" panose="020B0604030504040204" pitchFamily="34" charset="0"/>
            </a:endParaRPr>
          </a:p>
        </p:txBody>
      </p:sp>
    </p:spTree>
    <p:extLst>
      <p:ext uri="{BB962C8B-B14F-4D97-AF65-F5344CB8AC3E}">
        <p14:creationId xmlns:p14="http://schemas.microsoft.com/office/powerpoint/2010/main" val="2234333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18553" y="2476391"/>
            <a:ext cx="10613720" cy="3538982"/>
          </a:xfrm>
          <a:prstGeom prst="rect">
            <a:avLst/>
          </a:prstGeom>
        </p:spPr>
        <p:txBody>
          <a:bodyPr wrap="square">
            <a:spAutoFit/>
          </a:bodyPr>
          <a:lstStyle/>
          <a:p>
            <a:pPr algn="l" defTabSz="609585" hangingPunct="1">
              <a:lnSpc>
                <a:spcPct val="150000"/>
              </a:lnSpc>
            </a:pPr>
            <a:r>
              <a:rPr lang="en-US" sz="2133" b="1" kern="1200" dirty="0">
                <a:solidFill>
                  <a:prstClr val="white"/>
                </a:solidFill>
                <a:latin typeface="Franklin Gothic Book" panose="020B0503020102020204"/>
                <a:cs typeface="B Nazanin" panose="00000400000000000000" pitchFamily="2" charset="-78"/>
              </a:rPr>
              <a:t>TAVANA Company</a:t>
            </a:r>
          </a:p>
          <a:p>
            <a:pPr algn="l" defTabSz="609585" hangingPunct="1">
              <a:lnSpc>
                <a:spcPct val="150000"/>
              </a:lnSpc>
            </a:pPr>
            <a:endParaRPr lang="en-US" sz="2133" b="1" kern="1200" dirty="0">
              <a:solidFill>
                <a:prstClr val="white"/>
              </a:solidFill>
              <a:latin typeface="Franklin Gothic Book" panose="020B0503020102020204"/>
              <a:cs typeface="B Nazanin" panose="00000400000000000000" pitchFamily="2" charset="-78"/>
            </a:endParaRPr>
          </a:p>
          <a:p>
            <a:pPr algn="l" defTabSz="609585" hangingPunct="1">
              <a:lnSpc>
                <a:spcPct val="150000"/>
              </a:lnSpc>
            </a:pPr>
            <a:r>
              <a:rPr lang="en-US" sz="2133" b="1" kern="1200" dirty="0">
                <a:solidFill>
                  <a:prstClr val="white"/>
                </a:solidFill>
                <a:latin typeface="Franklin Gothic Book" panose="020B0503020102020204"/>
                <a:cs typeface="B Nazanin" panose="00000400000000000000" pitchFamily="2" charset="-78"/>
              </a:rPr>
              <a:t>Name</a:t>
            </a:r>
            <a:r>
              <a:rPr lang="en-US" sz="2133" kern="1200" dirty="0">
                <a:solidFill>
                  <a:prstClr val="white"/>
                </a:solidFill>
                <a:latin typeface="Franklin Gothic Book" panose="020B0503020102020204"/>
                <a:cs typeface="B Nazanin" panose="00000400000000000000" pitchFamily="2" charset="-78"/>
              </a:rPr>
              <a:t>: </a:t>
            </a:r>
            <a:r>
              <a:rPr lang="en-US" sz="2133" kern="1200" dirty="0" err="1">
                <a:solidFill>
                  <a:prstClr val="white"/>
                </a:solidFill>
                <a:latin typeface="Franklin Gothic Book" panose="020B0503020102020204"/>
                <a:cs typeface="B Nazanin" panose="00000400000000000000" pitchFamily="2" charset="-78"/>
              </a:rPr>
              <a:t>Tose’e</a:t>
            </a:r>
            <a:r>
              <a:rPr lang="en-US" sz="2133" kern="1200" dirty="0">
                <a:solidFill>
                  <a:prstClr val="white"/>
                </a:solidFill>
                <a:latin typeface="Franklin Gothic Book" panose="020B0503020102020204"/>
                <a:cs typeface="B Nazanin" panose="00000400000000000000" pitchFamily="2" charset="-78"/>
              </a:rPr>
              <a:t> </a:t>
            </a:r>
            <a:r>
              <a:rPr lang="en-US" sz="2133" kern="1200" dirty="0" err="1">
                <a:solidFill>
                  <a:prstClr val="white"/>
                </a:solidFill>
                <a:latin typeface="Franklin Gothic Book" panose="020B0503020102020204"/>
                <a:cs typeface="B Nazanin" panose="00000400000000000000" pitchFamily="2" charset="-78"/>
              </a:rPr>
              <a:t>Ofogh</a:t>
            </a:r>
            <a:r>
              <a:rPr lang="en-US" sz="2133" kern="1200" dirty="0">
                <a:solidFill>
                  <a:prstClr val="white"/>
                </a:solidFill>
                <a:latin typeface="Franklin Gothic Book" panose="020B0503020102020204"/>
                <a:cs typeface="B Nazanin" panose="00000400000000000000" pitchFamily="2" charset="-78"/>
              </a:rPr>
              <a:t> Nano </a:t>
            </a:r>
            <a:r>
              <a:rPr lang="en-US" sz="2133" kern="1200" dirty="0" err="1">
                <a:solidFill>
                  <a:prstClr val="white"/>
                </a:solidFill>
                <a:latin typeface="Franklin Gothic Book" panose="020B0503020102020204"/>
                <a:cs typeface="B Nazanin" panose="00000400000000000000" pitchFamily="2" charset="-78"/>
              </a:rPr>
              <a:t>Fanavari</a:t>
            </a:r>
            <a:r>
              <a:rPr lang="en-US" sz="2133" kern="1200" dirty="0">
                <a:solidFill>
                  <a:prstClr val="white"/>
                </a:solidFill>
                <a:latin typeface="Franklin Gothic Book" panose="020B0503020102020204"/>
                <a:cs typeface="B Nazanin" panose="00000400000000000000" pitchFamily="2" charset="-78"/>
              </a:rPr>
              <a:t> </a:t>
            </a:r>
            <a:r>
              <a:rPr lang="en-US" sz="2133" kern="1200" dirty="0" err="1">
                <a:solidFill>
                  <a:prstClr val="white"/>
                </a:solidFill>
                <a:latin typeface="Franklin Gothic Book" panose="020B0503020102020204"/>
                <a:cs typeface="B Nazanin" panose="00000400000000000000" pitchFamily="2" charset="-78"/>
              </a:rPr>
              <a:t>Tavana</a:t>
            </a:r>
            <a:endParaRPr lang="en-US" sz="2133" kern="1200" dirty="0">
              <a:solidFill>
                <a:prstClr val="white"/>
              </a:solidFill>
              <a:latin typeface="Franklin Gothic Book" panose="020B0503020102020204"/>
              <a:cs typeface="B Nazanin" panose="00000400000000000000" pitchFamily="2" charset="-78"/>
            </a:endParaRPr>
          </a:p>
          <a:p>
            <a:pPr algn="l" defTabSz="609585" hangingPunct="1">
              <a:lnSpc>
                <a:spcPct val="150000"/>
              </a:lnSpc>
            </a:pPr>
            <a:r>
              <a:rPr lang="en-US" sz="2133" b="1" kern="1200" dirty="0">
                <a:solidFill>
                  <a:prstClr val="white"/>
                </a:solidFill>
                <a:latin typeface="Franklin Gothic Book" panose="020B0503020102020204"/>
                <a:cs typeface="B Nazanin" panose="00000400000000000000" pitchFamily="2" charset="-78"/>
              </a:rPr>
              <a:t>Date Of </a:t>
            </a:r>
            <a:r>
              <a:rPr lang="en-US" sz="2133" b="1" kern="1200" dirty="0" err="1">
                <a:solidFill>
                  <a:prstClr val="white"/>
                </a:solidFill>
                <a:latin typeface="Franklin Gothic Book" panose="020B0503020102020204"/>
                <a:cs typeface="B Nazanin" panose="00000400000000000000" pitchFamily="2" charset="-78"/>
              </a:rPr>
              <a:t>Stablishment</a:t>
            </a:r>
            <a:r>
              <a:rPr lang="en-US" sz="2133" b="1" kern="1200" dirty="0">
                <a:solidFill>
                  <a:prstClr val="white"/>
                </a:solidFill>
                <a:latin typeface="Franklin Gothic Book" panose="020B0503020102020204"/>
                <a:cs typeface="B Nazanin" panose="00000400000000000000" pitchFamily="2" charset="-78"/>
              </a:rPr>
              <a:t>: Dec. 2015</a:t>
            </a:r>
            <a:endParaRPr lang="fa-IR" sz="2133" kern="1200" dirty="0">
              <a:solidFill>
                <a:prstClr val="white"/>
              </a:solidFill>
              <a:latin typeface="Franklin Gothic Book" panose="020B0503020102020204"/>
              <a:cs typeface="B Nazanin" panose="00000400000000000000" pitchFamily="2" charset="-78"/>
            </a:endParaRPr>
          </a:p>
          <a:p>
            <a:pPr algn="l" defTabSz="609585" hangingPunct="1">
              <a:lnSpc>
                <a:spcPct val="150000"/>
              </a:lnSpc>
            </a:pPr>
            <a:r>
              <a:rPr lang="en-US" sz="2133" b="1" kern="1200" dirty="0">
                <a:solidFill>
                  <a:prstClr val="white"/>
                </a:solidFill>
                <a:latin typeface="Franklin Gothic Book" panose="020B0503020102020204"/>
                <a:cs typeface="B Nazanin" panose="00000400000000000000" pitchFamily="2" charset="-78"/>
              </a:rPr>
              <a:t>Corporate Vision: </a:t>
            </a:r>
          </a:p>
          <a:p>
            <a:pPr algn="l" defTabSz="609585" hangingPunct="1">
              <a:lnSpc>
                <a:spcPct val="150000"/>
              </a:lnSpc>
            </a:pPr>
            <a:r>
              <a:rPr lang="en-US" sz="2133" kern="1200" dirty="0">
                <a:solidFill>
                  <a:prstClr val="white"/>
                </a:solidFill>
                <a:latin typeface="Franklin Gothic Book" panose="020B0503020102020204"/>
                <a:cs typeface="B Nazanin" panose="00000400000000000000" pitchFamily="2" charset="-78"/>
              </a:rPr>
              <a:t>Providing educational products and services in the field of high and knowledge-based technologies in and out of the country </a:t>
            </a:r>
            <a:endParaRPr lang="fa-IR" sz="2133" kern="1200" dirty="0">
              <a:solidFill>
                <a:prstClr val="white"/>
              </a:solidFill>
              <a:latin typeface="Franklin Gothic Book" panose="020B0503020102020204"/>
              <a:cs typeface="B Nazanin" panose="00000400000000000000" pitchFamily="2" charset="-78"/>
            </a:endParaRPr>
          </a:p>
        </p:txBody>
      </p:sp>
      <p:pic>
        <p:nvPicPr>
          <p:cNvPr id="4" name="Content Placeholder 3"/>
          <p:cNvPicPr>
            <a:picLocks noChangeAspect="1"/>
          </p:cNvPicPr>
          <p:nvPr/>
        </p:nvPicPr>
        <p:blipFill rotWithShape="1">
          <a:blip r:embed="rId2" cstate="email">
            <a:extLst>
              <a:ext uri="{28A0092B-C50C-407E-A947-70E740481C1C}">
                <a14:useLocalDpi xmlns:a14="http://schemas.microsoft.com/office/drawing/2010/main"/>
              </a:ext>
            </a:extLst>
          </a:blip>
          <a:srcRect b="-10479"/>
          <a:stretch/>
        </p:blipFill>
        <p:spPr>
          <a:xfrm>
            <a:off x="-8351" y="0"/>
            <a:ext cx="3281821" cy="3473885"/>
          </a:xfrm>
          <a:prstGeom prst="rect">
            <a:avLst/>
          </a:prstGeom>
        </p:spPr>
      </p:pic>
    </p:spTree>
    <p:extLst>
      <p:ext uri="{BB962C8B-B14F-4D97-AF65-F5344CB8AC3E}">
        <p14:creationId xmlns:p14="http://schemas.microsoft.com/office/powerpoint/2010/main" val="3172500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9"/>
          <p:cNvSpPr txBox="1"/>
          <p:nvPr/>
        </p:nvSpPr>
        <p:spPr>
          <a:xfrm>
            <a:off x="530543" y="689667"/>
            <a:ext cx="2328543" cy="7387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r>
              <a:rPr lang="en-US" sz="2667" kern="1200" dirty="0"/>
              <a:t>Portugal</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56548" y="-16043"/>
            <a:ext cx="12994104" cy="6096000"/>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3042" y="6697411"/>
            <a:ext cx="1013807" cy="559471"/>
          </a:xfrm>
          <a:prstGeom prst="rect">
            <a:avLst/>
          </a:prstGeom>
        </p:spPr>
      </p:pic>
      <p:sp>
        <p:nvSpPr>
          <p:cNvPr id="6" name="TextBox 5"/>
          <p:cNvSpPr txBox="1"/>
          <p:nvPr/>
        </p:nvSpPr>
        <p:spPr>
          <a:xfrm>
            <a:off x="6388105" y="6579710"/>
            <a:ext cx="8776001" cy="1733488"/>
          </a:xfrm>
          <a:prstGeom prst="rect">
            <a:avLst/>
          </a:prstGeom>
          <a:noFill/>
        </p:spPr>
        <p:txBody>
          <a:bodyPr wrap="square" rtlCol="1">
            <a:spAutoFit/>
          </a:bodyPr>
          <a:lstStyle/>
          <a:p>
            <a:pPr algn="just" defTabSz="609585" hangingPunct="1"/>
            <a:r>
              <a:rPr lang="en-US" sz="2133" b="1" kern="1200" dirty="0">
                <a:latin typeface="Calibri"/>
                <a:ea typeface="Calibri"/>
                <a:cs typeface="Calibri"/>
              </a:rPr>
              <a:t>EBN is a network of about 150 quality-certified EU|BICs (business and innovation centers) and 100 other organizations that supports the development and growth of innovative entrepreneurs, start- ups and SMEs. TAVANA participated in EBN conferences on  2015.</a:t>
            </a:r>
          </a:p>
          <a:p>
            <a:pPr algn="just" defTabSz="609585" hangingPunct="1"/>
            <a:endParaRPr lang="en-US" sz="2133" b="1" kern="1200" dirty="0">
              <a:latin typeface="Calibri"/>
              <a:ea typeface="Calibri"/>
              <a:cs typeface="Calibri"/>
            </a:endParaRPr>
          </a:p>
        </p:txBody>
      </p:sp>
    </p:spTree>
    <p:extLst>
      <p:ext uri="{BB962C8B-B14F-4D97-AF65-F5344CB8AC3E}">
        <p14:creationId xmlns:p14="http://schemas.microsoft.com/office/powerpoint/2010/main" val="2130034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51201" y="0"/>
            <a:ext cx="13003716" cy="7227064"/>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04801" y="7243011"/>
            <a:ext cx="3251200" cy="1900989"/>
          </a:xfrm>
          <a:prstGeom prst="rect">
            <a:avLst/>
          </a:prstGeom>
        </p:spPr>
      </p:pic>
      <p:sp>
        <p:nvSpPr>
          <p:cNvPr id="6" name="Rectangle 29"/>
          <p:cNvSpPr txBox="1"/>
          <p:nvPr/>
        </p:nvSpPr>
        <p:spPr>
          <a:xfrm>
            <a:off x="530543" y="689669"/>
            <a:ext cx="2328541" cy="19393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rIns="60959">
            <a:spAutoFit/>
          </a:bodyPr>
          <a:lstStyle>
            <a:lvl1pPr>
              <a:lnSpc>
                <a:spcPct val="150000"/>
              </a:lnSpc>
              <a:defRPr sz="1900" b="1">
                <a:solidFill>
                  <a:srgbClr val="13405B"/>
                </a:solidFill>
                <a:latin typeface="Calibri"/>
                <a:ea typeface="Calibri"/>
                <a:cs typeface="Calibri"/>
                <a:sym typeface="Calibri"/>
              </a:defRPr>
            </a:lvl1pPr>
          </a:lstStyle>
          <a:p>
            <a:pPr algn="l" defTabSz="609585" hangingPunct="1"/>
            <a:r>
              <a:rPr lang="en-US" sz="2667" kern="1200" dirty="0"/>
              <a:t>TAVANA</a:t>
            </a:r>
          </a:p>
          <a:p>
            <a:pPr algn="l" defTabSz="609585" hangingPunct="1"/>
            <a:r>
              <a:rPr lang="en-US" sz="2667" kern="1200" dirty="0"/>
              <a:t>Current projects</a:t>
            </a:r>
          </a:p>
        </p:txBody>
      </p:sp>
      <p:sp>
        <p:nvSpPr>
          <p:cNvPr id="7" name="Rectangle 6"/>
          <p:cNvSpPr/>
          <p:nvPr/>
        </p:nvSpPr>
        <p:spPr>
          <a:xfrm>
            <a:off x="530544" y="4074767"/>
            <a:ext cx="2121625" cy="420564"/>
          </a:xfrm>
          <a:prstGeom prst="rect">
            <a:avLst/>
          </a:prstGeom>
        </p:spPr>
        <p:txBody>
          <a:bodyPr wrap="square">
            <a:spAutoFit/>
          </a:bodyPr>
          <a:lstStyle/>
          <a:p>
            <a:pPr algn="l" defTabSz="609585" hangingPunct="1"/>
            <a:r>
              <a:rPr lang="en-US" sz="2133" kern="1200" dirty="0">
                <a:solidFill>
                  <a:sysClr val="windowText" lastClr="000000"/>
                </a:solidFill>
                <a:latin typeface="Franklin Gothic Book" panose="020B0503020102020204"/>
                <a:cs typeface="B Nazanin" panose="00000400000000000000" pitchFamily="2" charset="-78"/>
              </a:rPr>
              <a:t>Nano Park</a:t>
            </a:r>
          </a:p>
        </p:txBody>
      </p:sp>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51201" y="6083111"/>
            <a:ext cx="5470612" cy="3060888"/>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10231" y="6083111"/>
            <a:ext cx="4294571" cy="3060888"/>
          </a:xfrm>
          <a:prstGeom prst="rect">
            <a:avLst/>
          </a:prstGeom>
        </p:spPr>
      </p:pic>
    </p:spTree>
    <p:extLst>
      <p:ext uri="{BB962C8B-B14F-4D97-AF65-F5344CB8AC3E}">
        <p14:creationId xmlns:p14="http://schemas.microsoft.com/office/powerpoint/2010/main" val="735619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9"/>
          <p:cNvSpPr txBox="1"/>
          <p:nvPr/>
        </p:nvSpPr>
        <p:spPr>
          <a:xfrm>
            <a:off x="530543" y="689669"/>
            <a:ext cx="2328541" cy="1260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rIns="60959">
            <a:spAutoFit/>
          </a:bodyPr>
          <a:lstStyle>
            <a:lvl1pPr>
              <a:lnSpc>
                <a:spcPct val="150000"/>
              </a:lnSpc>
              <a:defRPr sz="1900" b="1">
                <a:solidFill>
                  <a:srgbClr val="13405B"/>
                </a:solidFill>
                <a:latin typeface="Calibri"/>
                <a:ea typeface="Calibri"/>
                <a:cs typeface="Calibri"/>
                <a:sym typeface="Calibri"/>
              </a:defRPr>
            </a:lvl1pPr>
          </a:lstStyle>
          <a:p>
            <a:pPr algn="l" defTabSz="609585" hangingPunct="1"/>
            <a:r>
              <a:rPr lang="en-US" sz="2667" kern="1200" dirty="0"/>
              <a:t>GANSO</a:t>
            </a:r>
          </a:p>
          <a:p>
            <a:pPr algn="l" defTabSz="609585" hangingPunct="1"/>
            <a:endParaRPr lang="en-US" sz="2667" kern="1200" dirty="0"/>
          </a:p>
        </p:txBody>
      </p:sp>
      <p:sp>
        <p:nvSpPr>
          <p:cNvPr id="7" name="Rectangle 6"/>
          <p:cNvSpPr/>
          <p:nvPr/>
        </p:nvSpPr>
        <p:spPr>
          <a:xfrm>
            <a:off x="530544" y="1446992"/>
            <a:ext cx="2121625" cy="502766"/>
          </a:xfrm>
          <a:prstGeom prst="rect">
            <a:avLst/>
          </a:prstGeom>
        </p:spPr>
        <p:txBody>
          <a:bodyPr wrap="square">
            <a:spAutoFit/>
          </a:bodyPr>
          <a:lstStyle/>
          <a:p>
            <a:pPr algn="l" defTabSz="609585" hangingPunct="1"/>
            <a:r>
              <a:rPr lang="ja-JP" altLang="en-US" sz="2667" b="1" kern="1200" dirty="0">
                <a:solidFill>
                  <a:srgbClr val="13405B"/>
                </a:solidFill>
                <a:latin typeface="Calibri"/>
                <a:ea typeface="Calibri"/>
                <a:cs typeface="Calibri"/>
                <a:sym typeface="Calibri"/>
              </a:rPr>
              <a:t>元祖</a:t>
            </a:r>
            <a:endParaRPr lang="en-US" sz="2667" b="1" kern="1200" dirty="0">
              <a:solidFill>
                <a:srgbClr val="13405B"/>
              </a:solidFill>
              <a:latin typeface="Calibri"/>
              <a:ea typeface="Calibri"/>
              <a:cs typeface="Calibri"/>
              <a:sym typeface="Calibri"/>
            </a:endParaRPr>
          </a:p>
        </p:txBody>
      </p:sp>
      <p:grpSp>
        <p:nvGrpSpPr>
          <p:cNvPr id="2" name="Group 1"/>
          <p:cNvGrpSpPr/>
          <p:nvPr/>
        </p:nvGrpSpPr>
        <p:grpSpPr>
          <a:xfrm>
            <a:off x="4989228" y="1397171"/>
            <a:ext cx="9498416" cy="3300834"/>
            <a:chOff x="4989228" y="1397171"/>
            <a:chExt cx="9498416" cy="3300834"/>
          </a:xfrm>
        </p:grpSpPr>
        <p:grpSp>
          <p:nvGrpSpPr>
            <p:cNvPr id="60" name="Group 59"/>
            <p:cNvGrpSpPr/>
            <p:nvPr/>
          </p:nvGrpSpPr>
          <p:grpSpPr>
            <a:xfrm>
              <a:off x="4989228" y="1446992"/>
              <a:ext cx="3203121" cy="3251013"/>
              <a:chOff x="4041883" y="2434443"/>
              <a:chExt cx="3203121" cy="3251013"/>
            </a:xfrm>
          </p:grpSpPr>
          <p:cxnSp>
            <p:nvCxnSpPr>
              <p:cNvPr id="39" name="直接连接符 2"/>
              <p:cNvCxnSpPr/>
              <p:nvPr/>
            </p:nvCxnSpPr>
            <p:spPr bwMode="auto">
              <a:xfrm flipV="1">
                <a:off x="4101057" y="4560324"/>
                <a:ext cx="3084772" cy="8789"/>
              </a:xfrm>
              <a:prstGeom prst="line">
                <a:avLst/>
              </a:prstGeom>
              <a:ln w="28575">
                <a:solidFill>
                  <a:srgbClr val="FFC000"/>
                </a:solidFill>
                <a:prstDash val="dash"/>
                <a:headEnd type="oval" w="med" len="med"/>
                <a:tailEnd type="oval" w="med" len="med"/>
              </a:ln>
              <a:effectLst>
                <a:outerShdw blurRad="12700" dist="6350"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cxnSp>
          <p:grpSp>
            <p:nvGrpSpPr>
              <p:cNvPr id="42" name="组合 12"/>
              <p:cNvGrpSpPr/>
              <p:nvPr/>
            </p:nvGrpSpPr>
            <p:grpSpPr>
              <a:xfrm>
                <a:off x="4568911" y="2434443"/>
                <a:ext cx="2149064" cy="1858330"/>
                <a:chOff x="1061993" y="1908392"/>
                <a:chExt cx="2131806" cy="1843407"/>
              </a:xfrm>
            </p:grpSpPr>
            <p:sp>
              <p:nvSpPr>
                <p:cNvPr id="58" name="等腰三角形 2"/>
                <p:cNvSpPr>
                  <a:spLocks noChangeAspect="1"/>
                </p:cNvSpPr>
                <p:nvPr/>
              </p:nvSpPr>
              <p:spPr bwMode="auto">
                <a:xfrm rot="2747878">
                  <a:off x="1206192" y="1764193"/>
                  <a:ext cx="1843407" cy="2131806"/>
                </a:xfrm>
                <a:custGeom>
                  <a:avLst/>
                  <a:gdLst/>
                  <a:ahLst/>
                  <a:cxnLst/>
                  <a:rect l="l" t="t"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close/>
                    </a:path>
                  </a:pathLst>
                </a:custGeom>
                <a:solidFill>
                  <a:srgbClr val="FFC000"/>
                </a:solidFill>
                <a:ln>
                  <a:noFill/>
                </a:ln>
              </p:spPr>
              <p:txBody>
                <a:bodyPr wrap="none" anchor="ctr"/>
                <a:lstStyle/>
                <a:p>
                  <a:pPr defTabSz="1219170" hangingPunct="1"/>
                  <a:endParaRPr lang="zh-CN" altLang="en-US" sz="2667" dirty="0">
                    <a:solidFill>
                      <a:schemeClr val="accent1"/>
                    </a:solidFill>
                    <a:latin typeface="微软雅黑" panose="020B0503020204020204" pitchFamily="34" charset="-122"/>
                    <a:ea typeface="微软雅黑" panose="020B0503020204020204" pitchFamily="34" charset="-122"/>
                  </a:endParaRPr>
                </a:p>
              </p:txBody>
            </p:sp>
            <p:pic>
              <p:nvPicPr>
                <p:cNvPr id="59" name="图片 2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88304" y="2625243"/>
                  <a:ext cx="1702113" cy="710772"/>
                </a:xfrm>
                <a:prstGeom prst="rect">
                  <a:avLst/>
                </a:prstGeom>
              </p:spPr>
            </p:pic>
          </p:grpSp>
          <p:sp>
            <p:nvSpPr>
              <p:cNvPr id="44" name="TextBox 65"/>
              <p:cNvSpPr txBox="1">
                <a:spLocks noChangeArrowheads="1"/>
              </p:cNvSpPr>
              <p:nvPr/>
            </p:nvSpPr>
            <p:spPr bwMode="auto">
              <a:xfrm>
                <a:off x="4041883" y="4658790"/>
                <a:ext cx="3203121" cy="400110"/>
              </a:xfrm>
              <a:prstGeom prst="rect">
                <a:avLst/>
              </a:prstGeom>
              <a:noFill/>
              <a:ln w="9525">
                <a:noFill/>
                <a:miter lim="800000"/>
              </a:ln>
            </p:spPr>
            <p:txBody>
              <a:bodyPr wrap="square">
                <a:spAutoFit/>
              </a:bodyPr>
              <a:lstStyle/>
              <a:p>
                <a:pPr algn="l" defTabSz="1219170" hangingPunct="1"/>
                <a:r>
                  <a:rPr lang="en-US" altLang="zh-CN" sz="2000" b="1" kern="1200" dirty="0" err="1">
                    <a:solidFill>
                      <a:srgbClr val="FFC000"/>
                    </a:solidFill>
                    <a:latin typeface="微软雅黑" panose="020B0503020204020204" pitchFamily="34" charset="-122"/>
                    <a:ea typeface="微软雅黑" panose="020B0503020204020204" pitchFamily="34" charset="-122"/>
                  </a:rPr>
                  <a:t>Ganso</a:t>
                </a:r>
                <a:r>
                  <a:rPr lang="en-US" altLang="zh-CN" sz="2000" b="1" kern="1200" dirty="0">
                    <a:solidFill>
                      <a:srgbClr val="FFC000"/>
                    </a:solidFill>
                    <a:latin typeface="微软雅黑" panose="020B0503020204020204" pitchFamily="34" charset="-122"/>
                    <a:ea typeface="微软雅黑" panose="020B0503020204020204" pitchFamily="34" charset="-122"/>
                  </a:rPr>
                  <a:t>  Dream Dessert</a:t>
                </a:r>
              </a:p>
            </p:txBody>
          </p:sp>
          <p:sp>
            <p:nvSpPr>
              <p:cNvPr id="47" name="TextBox 66"/>
              <p:cNvSpPr txBox="1"/>
              <p:nvPr/>
            </p:nvSpPr>
            <p:spPr>
              <a:xfrm>
                <a:off x="4758842" y="5231999"/>
                <a:ext cx="1769202" cy="453457"/>
              </a:xfrm>
              <a:prstGeom prst="rect">
                <a:avLst/>
              </a:prstGeom>
              <a:noFill/>
            </p:spPr>
            <p:txBody>
              <a:bodyPr wrap="none">
                <a:spAutoFit/>
              </a:bodyPr>
              <a:lstStyle/>
              <a:p>
                <a:pPr defTabSz="1219170" hangingPunct="1">
                  <a:lnSpc>
                    <a:spcPct val="130000"/>
                  </a:lnSpc>
                  <a:defRPr/>
                </a:pPr>
                <a:r>
                  <a:rPr lang="en-US" altLang="zh-CN" sz="2000" kern="1200" dirty="0">
                    <a:solidFill>
                      <a:srgbClr val="FFC000"/>
                    </a:solidFill>
                    <a:latin typeface="微软雅黑" panose="020B0503020204020204" pitchFamily="34" charset="-122"/>
                    <a:ea typeface="微软雅黑" panose="020B0503020204020204" pitchFamily="34" charset="-122"/>
                  </a:rPr>
                  <a:t>Exquisite gift</a:t>
                </a:r>
              </a:p>
            </p:txBody>
          </p:sp>
        </p:grpSp>
        <p:grpSp>
          <p:nvGrpSpPr>
            <p:cNvPr id="62" name="Group 61"/>
            <p:cNvGrpSpPr/>
            <p:nvPr/>
          </p:nvGrpSpPr>
          <p:grpSpPr>
            <a:xfrm>
              <a:off x="10321119" y="1397171"/>
              <a:ext cx="4166525" cy="3251013"/>
              <a:chOff x="10733664" y="1507445"/>
              <a:chExt cx="4166525" cy="3251013"/>
            </a:xfrm>
          </p:grpSpPr>
          <p:grpSp>
            <p:nvGrpSpPr>
              <p:cNvPr id="61" name="Group 60"/>
              <p:cNvGrpSpPr/>
              <p:nvPr/>
            </p:nvGrpSpPr>
            <p:grpSpPr>
              <a:xfrm>
                <a:off x="10733664" y="1507445"/>
                <a:ext cx="4166525" cy="3251013"/>
                <a:chOff x="7785748" y="2434443"/>
                <a:chExt cx="4166525" cy="3251013"/>
              </a:xfrm>
            </p:grpSpPr>
            <p:grpSp>
              <p:nvGrpSpPr>
                <p:cNvPr id="43" name="组合 13"/>
                <p:cNvGrpSpPr/>
                <p:nvPr/>
              </p:nvGrpSpPr>
              <p:grpSpPr>
                <a:xfrm>
                  <a:off x="8699941" y="2434443"/>
                  <a:ext cx="2338139" cy="1858330"/>
                  <a:chOff x="4823418" y="1914259"/>
                  <a:chExt cx="2319363" cy="1843407"/>
                </a:xfrm>
              </p:grpSpPr>
              <p:sp>
                <p:nvSpPr>
                  <p:cNvPr id="56" name="等腰三角形 2"/>
                  <p:cNvSpPr>
                    <a:spLocks noChangeAspect="1"/>
                  </p:cNvSpPr>
                  <p:nvPr/>
                </p:nvSpPr>
                <p:spPr bwMode="auto">
                  <a:xfrm rot="3036074">
                    <a:off x="5137859" y="1770060"/>
                    <a:ext cx="1843407" cy="2131806"/>
                  </a:xfrm>
                  <a:custGeom>
                    <a:avLst/>
                    <a:gdLst/>
                    <a:ahLst/>
                    <a:cxnLst/>
                    <a:rect l="l" t="t"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close/>
                      </a:path>
                    </a:pathLst>
                  </a:custGeom>
                  <a:solidFill>
                    <a:srgbClr val="146E88"/>
                  </a:solidFill>
                  <a:ln>
                    <a:noFill/>
                  </a:ln>
                </p:spPr>
                <p:txBody>
                  <a:bodyPr wrap="none" anchor="ctr"/>
                  <a:lstStyle/>
                  <a:p>
                    <a:pPr defTabSz="1219170" hangingPunct="1"/>
                    <a:endParaRPr lang="zh-CN" altLang="en-US" sz="2667">
                      <a:latin typeface="微软雅黑" panose="020B0503020204020204" pitchFamily="34" charset="-122"/>
                      <a:ea typeface="微软雅黑" panose="020B0503020204020204" pitchFamily="34" charset="-122"/>
                    </a:endParaRPr>
                  </a:p>
                </p:txBody>
              </p:sp>
              <p:pic>
                <p:nvPicPr>
                  <p:cNvPr id="57"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23418" y="2535851"/>
                    <a:ext cx="2319363" cy="972636"/>
                  </a:xfrm>
                  <a:prstGeom prst="rect">
                    <a:avLst/>
                  </a:prstGeom>
                </p:spPr>
              </p:pic>
            </p:grpSp>
            <p:sp>
              <p:nvSpPr>
                <p:cNvPr id="46" name="TextBox 67"/>
                <p:cNvSpPr txBox="1">
                  <a:spLocks noChangeArrowheads="1"/>
                </p:cNvSpPr>
                <p:nvPr/>
              </p:nvSpPr>
              <p:spPr bwMode="auto">
                <a:xfrm>
                  <a:off x="8553265" y="4709849"/>
                  <a:ext cx="2631490" cy="400110"/>
                </a:xfrm>
                <a:prstGeom prst="rect">
                  <a:avLst/>
                </a:prstGeom>
                <a:noFill/>
                <a:ln w="9525">
                  <a:noFill/>
                  <a:miter lim="800000"/>
                </a:ln>
              </p:spPr>
              <p:txBody>
                <a:bodyPr wrap="none">
                  <a:spAutoFit/>
                </a:bodyPr>
                <a:lstStyle/>
                <a:p>
                  <a:pPr algn="l" defTabSz="1219170" hangingPunct="1"/>
                  <a:r>
                    <a:rPr lang="en-US" altLang="zh-CN" sz="2000" b="1" kern="1200" dirty="0" err="1">
                      <a:solidFill>
                        <a:srgbClr val="05425C"/>
                      </a:solidFill>
                      <a:latin typeface="微软雅黑" panose="020B0503020204020204" pitchFamily="34" charset="-122"/>
                      <a:ea typeface="微软雅黑" panose="020B0503020204020204" pitchFamily="34" charset="-122"/>
                    </a:rPr>
                    <a:t>Ganso</a:t>
                  </a:r>
                  <a:r>
                    <a:rPr lang="en-US" altLang="zh-CN" sz="2000" b="1" kern="1200" dirty="0">
                      <a:solidFill>
                        <a:srgbClr val="05425C"/>
                      </a:solidFill>
                      <a:latin typeface="微软雅黑" panose="020B0503020204020204" pitchFamily="34" charset="-122"/>
                      <a:ea typeface="微软雅黑" panose="020B0503020204020204" pitchFamily="34" charset="-122"/>
                    </a:rPr>
                    <a:t> Initiate park</a:t>
                  </a:r>
                  <a:endParaRPr lang="zh-CN" altLang="en-US" sz="2000" b="1" kern="1200" dirty="0">
                    <a:solidFill>
                      <a:srgbClr val="05425C"/>
                    </a:solidFill>
                    <a:latin typeface="微软雅黑" panose="020B0503020204020204" pitchFamily="34" charset="-122"/>
                    <a:ea typeface="微软雅黑" panose="020B0503020204020204" pitchFamily="34" charset="-122"/>
                  </a:endParaRPr>
                </a:p>
              </p:txBody>
            </p:sp>
            <p:sp>
              <p:nvSpPr>
                <p:cNvPr id="49" name="TextBox 68"/>
                <p:cNvSpPr txBox="1"/>
                <p:nvPr/>
              </p:nvSpPr>
              <p:spPr>
                <a:xfrm>
                  <a:off x="7785748" y="5231999"/>
                  <a:ext cx="4166525" cy="453457"/>
                </a:xfrm>
                <a:prstGeom prst="rect">
                  <a:avLst/>
                </a:prstGeom>
                <a:noFill/>
              </p:spPr>
              <p:txBody>
                <a:bodyPr wrap="none">
                  <a:spAutoFit/>
                </a:bodyPr>
                <a:lstStyle/>
                <a:p>
                  <a:pPr defTabSz="1219170" hangingPunct="1">
                    <a:lnSpc>
                      <a:spcPct val="130000"/>
                    </a:lnSpc>
                    <a:defRPr/>
                  </a:pPr>
                  <a:r>
                    <a:rPr lang="en-US" altLang="zh-CN" sz="2000" kern="1200" dirty="0">
                      <a:solidFill>
                        <a:srgbClr val="05425C"/>
                      </a:solidFill>
                      <a:latin typeface="微软雅黑" panose="020B0503020204020204" pitchFamily="34" charset="-122"/>
                      <a:ea typeface="微软雅黑" panose="020B0503020204020204" pitchFamily="34" charset="-122"/>
                    </a:rPr>
                    <a:t>National Science Education Base</a:t>
                  </a:r>
                </a:p>
              </p:txBody>
            </p:sp>
          </p:grpSp>
          <p:cxnSp>
            <p:nvCxnSpPr>
              <p:cNvPr id="51" name="直接连接符 46"/>
              <p:cNvCxnSpPr/>
              <p:nvPr/>
            </p:nvCxnSpPr>
            <p:spPr bwMode="auto">
              <a:xfrm flipV="1">
                <a:off x="11274540" y="3655132"/>
                <a:ext cx="3084772" cy="8789"/>
              </a:xfrm>
              <a:prstGeom prst="line">
                <a:avLst/>
              </a:prstGeom>
              <a:ln w="28575">
                <a:solidFill>
                  <a:srgbClr val="05425C"/>
                </a:solidFill>
                <a:prstDash val="dash"/>
                <a:headEnd type="oval" w="med" len="med"/>
                <a:tailEnd type="oval" w="med" len="med"/>
              </a:ln>
              <a:effectLst>
                <a:outerShdw blurRad="12700" dist="6350"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cxnSp>
        </p:grpSp>
      </p:grpSp>
      <p:grpSp>
        <p:nvGrpSpPr>
          <p:cNvPr id="63" name="Group 62"/>
          <p:cNvGrpSpPr/>
          <p:nvPr/>
        </p:nvGrpSpPr>
        <p:grpSpPr>
          <a:xfrm>
            <a:off x="7226947" y="5050004"/>
            <a:ext cx="5022978" cy="3208200"/>
            <a:chOff x="7720889" y="5685456"/>
            <a:chExt cx="5022978" cy="3208200"/>
          </a:xfrm>
        </p:grpSpPr>
        <p:cxnSp>
          <p:nvCxnSpPr>
            <p:cNvPr id="40" name="直接连接符 45"/>
            <p:cNvCxnSpPr/>
            <p:nvPr/>
          </p:nvCxnSpPr>
          <p:spPr bwMode="auto">
            <a:xfrm flipV="1">
              <a:off x="8689992" y="7820127"/>
              <a:ext cx="3084772" cy="8789"/>
            </a:xfrm>
            <a:prstGeom prst="line">
              <a:avLst/>
            </a:prstGeom>
            <a:ln w="28575">
              <a:solidFill>
                <a:srgbClr val="CB235B"/>
              </a:solidFill>
              <a:prstDash val="dash"/>
              <a:headEnd type="oval" w="med" len="med"/>
              <a:tailEnd type="oval" w="med" len="med"/>
            </a:ln>
            <a:effectLst>
              <a:outerShdw blurRad="12700" dist="6350" dir="5400000" rotWithShape="0">
                <a:srgbClr val="000000">
                  <a:alpha val="38000"/>
                </a:srgbClr>
              </a:outerShdw>
            </a:effectLst>
          </p:spPr>
          <p:style>
            <a:lnRef idx="2">
              <a:schemeClr val="dk1"/>
            </a:lnRef>
            <a:fillRef idx="0">
              <a:schemeClr val="dk1"/>
            </a:fillRef>
            <a:effectRef idx="1">
              <a:schemeClr val="dk1"/>
            </a:effectRef>
            <a:fontRef idx="minor">
              <a:schemeClr val="tx1"/>
            </a:fontRef>
          </p:style>
        </p:cxnSp>
        <p:sp>
          <p:nvSpPr>
            <p:cNvPr id="45" name="TextBox 66"/>
            <p:cNvSpPr txBox="1">
              <a:spLocks noChangeArrowheads="1"/>
            </p:cNvSpPr>
            <p:nvPr/>
          </p:nvSpPr>
          <p:spPr bwMode="auto">
            <a:xfrm>
              <a:off x="8775633" y="7955556"/>
              <a:ext cx="2913490" cy="420564"/>
            </a:xfrm>
            <a:prstGeom prst="rect">
              <a:avLst/>
            </a:prstGeom>
            <a:noFill/>
            <a:ln w="9525">
              <a:noFill/>
              <a:miter lim="800000"/>
            </a:ln>
          </p:spPr>
          <p:txBody>
            <a:bodyPr wrap="none">
              <a:spAutoFit/>
            </a:bodyPr>
            <a:lstStyle/>
            <a:p>
              <a:pPr algn="l" defTabSz="1219170" hangingPunct="1"/>
              <a:r>
                <a:rPr lang="en-US" altLang="zh-CN" sz="2133" b="1" kern="1200" dirty="0" err="1">
                  <a:solidFill>
                    <a:srgbClr val="CB235B"/>
                  </a:solidFill>
                  <a:latin typeface="微软雅黑" panose="020B0503020204020204" pitchFamily="34" charset="-122"/>
                  <a:ea typeface="微软雅黑" panose="020B0503020204020204" pitchFamily="34" charset="-122"/>
                </a:rPr>
                <a:t>Ganso</a:t>
              </a:r>
              <a:r>
                <a:rPr lang="en-US" altLang="zh-CN" sz="2133" b="1" kern="1200" dirty="0">
                  <a:solidFill>
                    <a:srgbClr val="CB235B"/>
                  </a:solidFill>
                  <a:latin typeface="微软雅黑" panose="020B0503020204020204" pitchFamily="34" charset="-122"/>
                  <a:ea typeface="微软雅黑" panose="020B0503020204020204" pitchFamily="34" charset="-122"/>
                </a:rPr>
                <a:t> Dream world</a:t>
              </a:r>
              <a:endParaRPr lang="zh-CN" altLang="en-US" sz="2133" b="1" kern="1200" dirty="0">
                <a:solidFill>
                  <a:srgbClr val="CB235B"/>
                </a:solidFill>
                <a:latin typeface="微软雅黑" panose="020B0503020204020204" pitchFamily="34" charset="-122"/>
                <a:ea typeface="微软雅黑" panose="020B0503020204020204" pitchFamily="34" charset="-122"/>
              </a:endParaRPr>
            </a:p>
          </p:txBody>
        </p:sp>
        <p:sp>
          <p:nvSpPr>
            <p:cNvPr id="48" name="TextBox 67"/>
            <p:cNvSpPr txBox="1"/>
            <p:nvPr/>
          </p:nvSpPr>
          <p:spPr>
            <a:xfrm>
              <a:off x="7720889" y="8493546"/>
              <a:ext cx="5022978" cy="400110"/>
            </a:xfrm>
            <a:prstGeom prst="rect">
              <a:avLst/>
            </a:prstGeom>
            <a:noFill/>
          </p:spPr>
          <p:txBody>
            <a:bodyPr wrap="none">
              <a:spAutoFit/>
            </a:bodyPr>
            <a:lstStyle/>
            <a:p>
              <a:pPr defTabSz="1219170" hangingPunct="1">
                <a:defRPr/>
              </a:pPr>
              <a:r>
                <a:rPr lang="en-US" altLang="zh-CN" sz="2000" kern="1200" dirty="0">
                  <a:solidFill>
                    <a:srgbClr val="CB235B"/>
                  </a:solidFill>
                  <a:latin typeface="微软雅黑" panose="020B0503020204020204" pitchFamily="34" charset="-122"/>
                  <a:ea typeface="微软雅黑" panose="020B0503020204020204" pitchFamily="34" charset="-122"/>
                </a:rPr>
                <a:t>The third space for children's recreation</a:t>
              </a:r>
              <a:endParaRPr lang="zh-CN" altLang="en-US" sz="2000" kern="1200" dirty="0">
                <a:solidFill>
                  <a:srgbClr val="CB235B"/>
                </a:solidFill>
                <a:latin typeface="微软雅黑" panose="020B0503020204020204" pitchFamily="34" charset="-122"/>
                <a:ea typeface="微软雅黑" panose="020B0503020204020204" pitchFamily="34" charset="-122"/>
              </a:endParaRPr>
            </a:p>
          </p:txBody>
        </p:sp>
        <p:grpSp>
          <p:nvGrpSpPr>
            <p:cNvPr id="50" name="组合 11"/>
            <p:cNvGrpSpPr/>
            <p:nvPr/>
          </p:nvGrpSpPr>
          <p:grpSpPr>
            <a:xfrm>
              <a:off x="9157846" y="5685456"/>
              <a:ext cx="2149064" cy="1858330"/>
              <a:chOff x="8504254" y="1947861"/>
              <a:chExt cx="2131806" cy="1843407"/>
            </a:xfrm>
          </p:grpSpPr>
          <p:sp>
            <p:nvSpPr>
              <p:cNvPr id="52" name="等腰三角形 2"/>
              <p:cNvSpPr>
                <a:spLocks noChangeAspect="1"/>
              </p:cNvSpPr>
              <p:nvPr/>
            </p:nvSpPr>
            <p:spPr bwMode="auto">
              <a:xfrm rot="3036074">
                <a:off x="8648453" y="1803662"/>
                <a:ext cx="1843407" cy="2131806"/>
              </a:xfrm>
              <a:custGeom>
                <a:avLst/>
                <a:gdLst/>
                <a:ahLst/>
                <a:cxnLst/>
                <a:rect l="l" t="t"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close/>
                  </a:path>
                </a:pathLst>
              </a:custGeom>
              <a:solidFill>
                <a:srgbClr val="CB235B"/>
              </a:solidFill>
              <a:ln>
                <a:noFill/>
              </a:ln>
            </p:spPr>
            <p:txBody>
              <a:bodyPr wrap="none" anchor="ctr"/>
              <a:lstStyle/>
              <a:p>
                <a:pPr defTabSz="1219170" hangingPunct="1"/>
                <a:endParaRPr lang="zh-CN" altLang="en-US" sz="2667">
                  <a:latin typeface="微软雅黑" panose="020B0503020204020204" pitchFamily="34" charset="-122"/>
                  <a:ea typeface="微软雅黑" panose="020B0503020204020204" pitchFamily="34" charset="-122"/>
                </a:endParaRPr>
              </a:p>
            </p:txBody>
          </p:sp>
          <p:grpSp>
            <p:nvGrpSpPr>
              <p:cNvPr id="53" name="组合 8"/>
              <p:cNvGrpSpPr/>
              <p:nvPr/>
            </p:nvGrpSpPr>
            <p:grpSpPr>
              <a:xfrm>
                <a:off x="8570697" y="2229833"/>
                <a:ext cx="1787847" cy="1246621"/>
                <a:chOff x="8453728" y="2286524"/>
                <a:chExt cx="1787847" cy="1246621"/>
              </a:xfrm>
            </p:grpSpPr>
            <p:pic>
              <p:nvPicPr>
                <p:cNvPr id="54" name="图片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80282" y="2286524"/>
                  <a:ext cx="1534737" cy="1080000"/>
                </a:xfrm>
                <a:prstGeom prst="rect">
                  <a:avLst/>
                </a:prstGeom>
              </p:spPr>
            </p:pic>
            <p:sp>
              <p:nvSpPr>
                <p:cNvPr id="55" name="矩形 26"/>
                <p:cNvSpPr/>
                <p:nvPr/>
              </p:nvSpPr>
              <p:spPr>
                <a:xfrm>
                  <a:off x="8453728" y="3248403"/>
                  <a:ext cx="1787847" cy="284742"/>
                </a:xfrm>
                <a:prstGeom prst="rect">
                  <a:avLst/>
                </a:prstGeom>
              </p:spPr>
              <p:txBody>
                <a:bodyPr wrap="square">
                  <a:spAutoFit/>
                </a:bodyPr>
                <a:lstStyle/>
                <a:p>
                  <a:pPr defTabSz="1219170" hangingPunct="1"/>
                  <a:r>
                    <a:rPr lang="zh-CN" altLang="en-US" sz="1867" b="1" kern="1200" spc="400" dirty="0">
                      <a:solidFill>
                        <a:prstClr val="white"/>
                      </a:solidFill>
                      <a:latin typeface="黑体" panose="02010609060101010101" pitchFamily="49" charset="-122"/>
                      <a:ea typeface="黑体" panose="02010609060101010101" pitchFamily="49" charset="-122"/>
                    </a:rPr>
                    <a:t>元祖梦世界</a:t>
                  </a:r>
                </a:p>
              </p:txBody>
            </p:sp>
          </p:grpSp>
        </p:grpSp>
      </p:grpSp>
    </p:spTree>
    <p:extLst>
      <p:ext uri="{BB962C8B-B14F-4D97-AF65-F5344CB8AC3E}">
        <p14:creationId xmlns:p14="http://schemas.microsoft.com/office/powerpoint/2010/main" val="21752628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53600" y="0"/>
            <a:ext cx="6502400" cy="457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grpSp>
        <p:nvGrpSpPr>
          <p:cNvPr id="5" name="Group 4"/>
          <p:cNvGrpSpPr/>
          <p:nvPr/>
        </p:nvGrpSpPr>
        <p:grpSpPr>
          <a:xfrm>
            <a:off x="772206" y="3642835"/>
            <a:ext cx="1899565" cy="1858330"/>
            <a:chOff x="772206" y="3205475"/>
            <a:chExt cx="1899565" cy="1858330"/>
          </a:xfrm>
        </p:grpSpPr>
        <p:sp>
          <p:nvSpPr>
            <p:cNvPr id="58" name="等腰三角形 2"/>
            <p:cNvSpPr>
              <a:spLocks noChangeAspect="1"/>
            </p:cNvSpPr>
            <p:nvPr/>
          </p:nvSpPr>
          <p:spPr bwMode="auto">
            <a:xfrm rot="2747878">
              <a:off x="792824" y="3184857"/>
              <a:ext cx="1858330" cy="1899565"/>
            </a:xfrm>
            <a:prstGeom prst="flowChartConnector">
              <a:avLst/>
            </a:prstGeom>
            <a:solidFill>
              <a:srgbClr val="FFC000"/>
            </a:solidFill>
            <a:ln>
              <a:noFill/>
            </a:ln>
          </p:spPr>
          <p:txBody>
            <a:bodyPr wrap="none" anchor="ctr"/>
            <a:lstStyle/>
            <a:p>
              <a:pPr defTabSz="1219170" hangingPunct="1"/>
              <a:endParaRPr lang="zh-CN" altLang="en-US" sz="2667" dirty="0">
                <a:solidFill>
                  <a:schemeClr val="accent1"/>
                </a:solidFill>
                <a:latin typeface="微软雅黑" panose="020B0503020204020204" pitchFamily="34" charset="-122"/>
                <a:ea typeface="微软雅黑" panose="020B0503020204020204" pitchFamily="34" charset="-122"/>
              </a:endParaRPr>
            </a:p>
          </p:txBody>
        </p:sp>
        <p:pic>
          <p:nvPicPr>
            <p:cNvPr id="59" name="图片 2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9972" y="3776377"/>
              <a:ext cx="1715892" cy="716526"/>
            </a:xfrm>
            <a:prstGeom prst="rect">
              <a:avLst/>
            </a:prstGeom>
          </p:spPr>
        </p:pic>
      </p:grpSp>
      <p:sp>
        <p:nvSpPr>
          <p:cNvPr id="30" name="Rectangle 29"/>
          <p:cNvSpPr txBox="1"/>
          <p:nvPr/>
        </p:nvSpPr>
        <p:spPr>
          <a:xfrm>
            <a:off x="682943" y="842067"/>
            <a:ext cx="2328543" cy="943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lnSpc>
                <a:spcPct val="100000"/>
              </a:lnSpc>
            </a:pPr>
            <a:r>
              <a:rPr lang="en-US" sz="2667" kern="1200" dirty="0" err="1">
                <a:solidFill>
                  <a:prstClr val="white"/>
                </a:solidFill>
              </a:rPr>
              <a:t>Ganso</a:t>
            </a:r>
            <a:r>
              <a:rPr lang="en-US" sz="2667" kern="1200" dirty="0">
                <a:solidFill>
                  <a:prstClr val="white"/>
                </a:solidFill>
              </a:rPr>
              <a:t>  Dream Dessert</a:t>
            </a:r>
          </a:p>
        </p:txBody>
      </p:sp>
      <p:sp>
        <p:nvSpPr>
          <p:cNvPr id="31" name="Rectangle 30"/>
          <p:cNvSpPr/>
          <p:nvPr/>
        </p:nvSpPr>
        <p:spPr>
          <a:xfrm>
            <a:off x="3915018" y="2367622"/>
            <a:ext cx="5234258" cy="2061718"/>
          </a:xfrm>
          <a:prstGeom prst="rect">
            <a:avLst/>
          </a:prstGeom>
        </p:spPr>
        <p:txBody>
          <a:bodyPr wrap="square">
            <a:spAutoFit/>
          </a:bodyPr>
          <a:lstStyle/>
          <a:p>
            <a:pPr marL="342900" lvl="1" indent="-342900" algn="just" defTabSz="609585" hangingPunct="1">
              <a:buFont typeface="Arial" panose="020B0604020202020204" pitchFamily="34" charset="0"/>
              <a:buChar char="•"/>
            </a:pPr>
            <a:r>
              <a:rPr lang="en-US" sz="2133" kern="1200" dirty="0">
                <a:solidFill>
                  <a:srgbClr val="000000"/>
                </a:solidFill>
                <a:latin typeface="Calibri" panose="020F0502020204030204" pitchFamily="34" charset="0"/>
                <a:cs typeface="Calibri" panose="020F0502020204030204" pitchFamily="34" charset="0"/>
              </a:rPr>
              <a:t>Leading enterprise in China's bakery food industry  </a:t>
            </a:r>
          </a:p>
          <a:p>
            <a:pPr marL="342900" lvl="1" indent="-342900" algn="just" defTabSz="609585" hangingPunct="1">
              <a:buFont typeface="Arial" panose="020B0604020202020204" pitchFamily="34" charset="0"/>
              <a:buChar char="•"/>
            </a:pPr>
            <a:r>
              <a:rPr lang="en-US" sz="2133" kern="1200" dirty="0">
                <a:solidFill>
                  <a:srgbClr val="000000"/>
                </a:solidFill>
                <a:latin typeface="Calibri" panose="020F0502020204030204" pitchFamily="34" charset="0"/>
                <a:cs typeface="Calibri" panose="020F0502020204030204" pitchFamily="34" charset="0"/>
              </a:rPr>
              <a:t>More than 600 offline stores nationwide  </a:t>
            </a:r>
          </a:p>
          <a:p>
            <a:pPr marL="342900" lvl="1" indent="-342900" algn="just" defTabSz="609585" hangingPunct="1">
              <a:buFont typeface="Arial" panose="020B0604020202020204" pitchFamily="34" charset="0"/>
              <a:buChar char="•"/>
            </a:pPr>
            <a:r>
              <a:rPr lang="en-US" sz="2133" kern="1200" dirty="0">
                <a:solidFill>
                  <a:srgbClr val="000000"/>
                </a:solidFill>
                <a:latin typeface="Calibri" panose="020F0502020204030204" pitchFamily="34" charset="0"/>
                <a:cs typeface="Calibri" panose="020F0502020204030204" pitchFamily="34" charset="0"/>
              </a:rPr>
              <a:t>well-known Chinese brand</a:t>
            </a:r>
          </a:p>
          <a:p>
            <a:pPr marL="342900" lvl="1" indent="-342900" algn="just" defTabSz="609585" hangingPunct="1">
              <a:buFont typeface="Arial" panose="020B0604020202020204" pitchFamily="34" charset="0"/>
              <a:buChar char="•"/>
            </a:pPr>
            <a:r>
              <a:rPr lang="en-US" sz="2133" kern="1200" dirty="0">
                <a:solidFill>
                  <a:srgbClr val="000000"/>
                </a:solidFill>
                <a:latin typeface="Calibri" panose="020F0502020204030204" pitchFamily="34" charset="0"/>
                <a:cs typeface="Calibri" panose="020F0502020204030204" pitchFamily="34" charset="0"/>
              </a:rPr>
              <a:t>A-share in Shanghai Stock Exchange   </a:t>
            </a:r>
          </a:p>
          <a:p>
            <a:pPr marL="342900" lvl="1" indent="-342900" algn="just" defTabSz="609585" hangingPunct="1">
              <a:buFont typeface="Arial" panose="020B0604020202020204" pitchFamily="34" charset="0"/>
              <a:buChar char="•"/>
            </a:pPr>
            <a:r>
              <a:rPr lang="en-US" sz="2133" kern="1200" dirty="0">
                <a:solidFill>
                  <a:srgbClr val="000000"/>
                </a:solidFill>
                <a:latin typeface="Calibri" panose="020F0502020204030204" pitchFamily="34" charset="0"/>
                <a:cs typeface="Calibri" panose="020F0502020204030204" pitchFamily="34" charset="0"/>
              </a:rPr>
              <a:t>stock code：603886</a:t>
            </a:r>
          </a:p>
        </p:txBody>
      </p:sp>
      <p:grpSp>
        <p:nvGrpSpPr>
          <p:cNvPr id="3" name="Group 2"/>
          <p:cNvGrpSpPr/>
          <p:nvPr/>
        </p:nvGrpSpPr>
        <p:grpSpPr>
          <a:xfrm>
            <a:off x="11000135" y="1096187"/>
            <a:ext cx="4449076" cy="2379626"/>
            <a:chOff x="10593137" y="630887"/>
            <a:chExt cx="4562987" cy="2483196"/>
          </a:xfrm>
        </p:grpSpPr>
        <p:sp>
          <p:nvSpPr>
            <p:cNvPr id="32" name="矩形 7"/>
            <p:cNvSpPr>
              <a:spLocks noChangeArrowheads="1"/>
            </p:cNvSpPr>
            <p:nvPr/>
          </p:nvSpPr>
          <p:spPr bwMode="auto">
            <a:xfrm>
              <a:off x="12812218" y="919653"/>
              <a:ext cx="2343906" cy="1278886"/>
            </a:xfrm>
            <a:prstGeom prst="rect">
              <a:avLst/>
            </a:prstGeom>
            <a:noFill/>
            <a:ln w="9525">
              <a:noFill/>
              <a:miter lim="800000"/>
            </a:ln>
          </p:spPr>
          <p:txBody>
            <a:bodyPr wrap="square" lIns="116411" tIns="58207" rIns="116411" bIns="58207">
              <a:spAutoFit/>
            </a:bodyPr>
            <a:lstStyle/>
            <a:p>
              <a:pPr algn="l" defTabSz="1219170" hangingPunct="1"/>
              <a:r>
                <a:rPr lang="en-US" altLang="zh-CN" sz="2400" kern="1200" dirty="0" err="1">
                  <a:solidFill>
                    <a:srgbClr val="CC0000"/>
                  </a:solidFill>
                  <a:latin typeface="微软雅黑" panose="020B0503020204020204" pitchFamily="34" charset="-122"/>
                  <a:ea typeface="微软雅黑" panose="020B0503020204020204" pitchFamily="34" charset="-122"/>
                </a:rPr>
                <a:t>Gnaso</a:t>
              </a:r>
              <a:r>
                <a:rPr lang="en-US" altLang="zh-CN" sz="2400" kern="1200" dirty="0">
                  <a:solidFill>
                    <a:srgbClr val="CC0000"/>
                  </a:solidFill>
                  <a:latin typeface="微软雅黑" panose="020B0503020204020204" pitchFamily="34" charset="-122"/>
                  <a:ea typeface="微软雅黑" panose="020B0503020204020204" pitchFamily="34" charset="-122"/>
                </a:rPr>
                <a:t> always insist on </a:t>
              </a:r>
            </a:p>
            <a:p>
              <a:pPr algn="l" defTabSz="1219170" hangingPunct="1"/>
              <a:r>
                <a:rPr lang="en-US" altLang="zh-CN" sz="2400" b="1" kern="1200" dirty="0">
                  <a:solidFill>
                    <a:srgbClr val="CC0000"/>
                  </a:solidFill>
                  <a:latin typeface="微软雅黑" panose="020B0503020204020204" pitchFamily="34" charset="-122"/>
                  <a:ea typeface="微软雅黑" panose="020B0503020204020204" pitchFamily="34" charset="-122"/>
                </a:rPr>
                <a:t>Exquisite gift</a:t>
              </a:r>
              <a:endParaRPr lang="zh-CN" altLang="en-US" sz="2400" b="1" kern="1200" dirty="0">
                <a:solidFill>
                  <a:srgbClr val="CC0000"/>
                </a:solidFill>
                <a:latin typeface="微软雅黑" panose="020B0503020204020204" pitchFamily="34" charset="-122"/>
                <a:ea typeface="微软雅黑" panose="020B0503020204020204" pitchFamily="34" charset="-122"/>
              </a:endParaRPr>
            </a:p>
          </p:txBody>
        </p:sp>
        <p:sp>
          <p:nvSpPr>
            <p:cNvPr id="33" name="TextBox 6"/>
            <p:cNvSpPr txBox="1"/>
            <p:nvPr/>
          </p:nvSpPr>
          <p:spPr>
            <a:xfrm>
              <a:off x="10633336" y="2332698"/>
              <a:ext cx="4522788" cy="781385"/>
            </a:xfrm>
            <a:prstGeom prst="rect">
              <a:avLst/>
            </a:prstGeom>
            <a:noFill/>
          </p:spPr>
          <p:txBody>
            <a:bodyPr wrap="square" rtlCol="0">
              <a:spAutoFit/>
            </a:bodyPr>
            <a:lstStyle/>
            <a:p>
              <a:pPr defTabSz="1219170" hangingPunct="1"/>
              <a:r>
                <a:rPr lang="en-US" altLang="zh-CN" sz="2133" kern="1200" dirty="0">
                  <a:solidFill>
                    <a:srgbClr val="CC0000"/>
                  </a:solidFill>
                  <a:latin typeface="微软雅黑" panose="020B0503020204020204" pitchFamily="34" charset="-122"/>
                  <a:ea typeface="微软雅黑" panose="020B0503020204020204" pitchFamily="34" charset="-122"/>
                </a:rPr>
                <a:t>Premium product production and channel management</a:t>
              </a:r>
              <a:endParaRPr lang="zh-CN" altLang="en-US" sz="2133" kern="1200" dirty="0">
                <a:solidFill>
                  <a:srgbClr val="CC0000"/>
                </a:solidFill>
                <a:latin typeface="微软雅黑" panose="020B0503020204020204" pitchFamily="34" charset="-122"/>
                <a:ea typeface="微软雅黑" panose="020B0503020204020204" pitchFamily="34" charset="-122"/>
              </a:endParaRPr>
            </a:p>
          </p:txBody>
        </p:sp>
        <p:sp>
          <p:nvSpPr>
            <p:cNvPr id="34" name="文本框 37"/>
            <p:cNvSpPr txBox="1"/>
            <p:nvPr/>
          </p:nvSpPr>
          <p:spPr>
            <a:xfrm>
              <a:off x="10593137" y="630887"/>
              <a:ext cx="1991267" cy="1878857"/>
            </a:xfrm>
            <a:prstGeom prst="rect">
              <a:avLst/>
            </a:prstGeom>
            <a:noFill/>
          </p:spPr>
          <p:txBody>
            <a:bodyPr wrap="none" rtlCol="0">
              <a:spAutoFit/>
            </a:bodyPr>
            <a:lstStyle/>
            <a:p>
              <a:pPr algn="l" defTabSz="1219170" hangingPunct="1"/>
              <a:r>
                <a:rPr lang="en-US" altLang="zh-CN" sz="11100" b="1" kern="1200" dirty="0">
                  <a:solidFill>
                    <a:srgbClr val="C00000"/>
                  </a:solidFill>
                  <a:latin typeface="微软雅黑"/>
                  <a:ea typeface="微软雅黑"/>
                </a:rPr>
                <a:t>37</a:t>
              </a:r>
              <a:endParaRPr lang="zh-CN" altLang="en-US" sz="11100" b="1" kern="1200" dirty="0">
                <a:solidFill>
                  <a:srgbClr val="C00000"/>
                </a:solidFill>
                <a:latin typeface="微软雅黑"/>
                <a:ea typeface="微软雅黑"/>
              </a:endParaRPr>
            </a:p>
          </p:txBody>
        </p:sp>
      </p:grpSp>
      <p:pic>
        <p:nvPicPr>
          <p:cNvPr id="36" name="图片 28" descr="未标题-1.jpg"/>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3267489" y="4708208"/>
            <a:ext cx="12988511" cy="3610822"/>
          </a:xfrm>
          <a:prstGeom prst="rect">
            <a:avLst/>
          </a:prstGeom>
        </p:spPr>
      </p:pic>
      <p:sp>
        <p:nvSpPr>
          <p:cNvPr id="37" name="矩形 40"/>
          <p:cNvSpPr/>
          <p:nvPr/>
        </p:nvSpPr>
        <p:spPr>
          <a:xfrm>
            <a:off x="12532675" y="2136790"/>
            <a:ext cx="360996" cy="461665"/>
          </a:xfrm>
          <a:prstGeom prst="rect">
            <a:avLst/>
          </a:prstGeom>
        </p:spPr>
        <p:txBody>
          <a:bodyPr wrap="none">
            <a:spAutoFit/>
          </a:bodyPr>
          <a:lstStyle/>
          <a:p>
            <a:pPr algn="l" defTabSz="1219170" hangingPunct="1"/>
            <a:r>
              <a:rPr lang="en-US" altLang="zh-CN" sz="2400" b="1" kern="1200" dirty="0">
                <a:solidFill>
                  <a:srgbClr val="C00000"/>
                </a:solidFill>
                <a:latin typeface="微软雅黑"/>
                <a:ea typeface="微软雅黑"/>
              </a:rPr>
              <a:t>y</a:t>
            </a:r>
            <a:endParaRPr lang="zh-CN" altLang="en-US" sz="2400" b="1" kern="1200" dirty="0">
              <a:solidFill>
                <a:srgbClr val="C00000"/>
              </a:solidFill>
              <a:latin typeface="微软雅黑"/>
              <a:ea typeface="微软雅黑"/>
            </a:endParaRPr>
          </a:p>
        </p:txBody>
      </p:sp>
    </p:spTree>
    <p:extLst>
      <p:ext uri="{BB962C8B-B14F-4D97-AF65-F5344CB8AC3E}">
        <p14:creationId xmlns:p14="http://schemas.microsoft.com/office/powerpoint/2010/main" val="1755307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txBox="1"/>
          <p:nvPr/>
        </p:nvSpPr>
        <p:spPr>
          <a:xfrm>
            <a:off x="682943" y="842067"/>
            <a:ext cx="2328543" cy="943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lnSpc>
                <a:spcPct val="100000"/>
              </a:lnSpc>
            </a:pPr>
            <a:r>
              <a:rPr lang="en-US" sz="2667" kern="1200" dirty="0" err="1">
                <a:solidFill>
                  <a:prstClr val="white"/>
                </a:solidFill>
              </a:rPr>
              <a:t>Ganso</a:t>
            </a:r>
            <a:r>
              <a:rPr lang="en-US" sz="2667" kern="1200" dirty="0">
                <a:solidFill>
                  <a:prstClr val="white"/>
                </a:solidFill>
              </a:rPr>
              <a:t> Initiate park</a:t>
            </a:r>
          </a:p>
        </p:txBody>
      </p:sp>
      <p:grpSp>
        <p:nvGrpSpPr>
          <p:cNvPr id="6" name="Group 5"/>
          <p:cNvGrpSpPr/>
          <p:nvPr/>
        </p:nvGrpSpPr>
        <p:grpSpPr>
          <a:xfrm>
            <a:off x="552919" y="3642835"/>
            <a:ext cx="2338139" cy="1858330"/>
            <a:chOff x="552919" y="3205475"/>
            <a:chExt cx="2338139" cy="1858330"/>
          </a:xfrm>
        </p:grpSpPr>
        <p:sp>
          <p:nvSpPr>
            <p:cNvPr id="58" name="等腰三角形 2"/>
            <p:cNvSpPr>
              <a:spLocks noChangeAspect="1"/>
            </p:cNvSpPr>
            <p:nvPr/>
          </p:nvSpPr>
          <p:spPr bwMode="auto">
            <a:xfrm rot="2747878">
              <a:off x="792824" y="3184857"/>
              <a:ext cx="1858330" cy="1899565"/>
            </a:xfrm>
            <a:prstGeom prst="flowChartConnector">
              <a:avLst/>
            </a:prstGeom>
            <a:solidFill>
              <a:srgbClr val="146E88"/>
            </a:solidFill>
            <a:ln>
              <a:noFill/>
            </a:ln>
          </p:spPr>
          <p:txBody>
            <a:bodyPr wrap="none" anchor="ctr"/>
            <a:lstStyle/>
            <a:p>
              <a:pPr defTabSz="1219170" hangingPunct="1"/>
              <a:endParaRPr lang="zh-CN" altLang="en-US" sz="2667" dirty="0">
                <a:solidFill>
                  <a:schemeClr val="accent1"/>
                </a:solidFill>
                <a:latin typeface="微软雅黑" panose="020B0503020204020204" pitchFamily="34" charset="-122"/>
                <a:ea typeface="微软雅黑" panose="020B0503020204020204" pitchFamily="34" charset="-122"/>
              </a:endParaRPr>
            </a:p>
          </p:txBody>
        </p:sp>
        <p:pic>
          <p:nvPicPr>
            <p:cNvPr id="21" name="图片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919" y="3659596"/>
              <a:ext cx="2338139" cy="980510"/>
            </a:xfrm>
            <a:prstGeom prst="rect">
              <a:avLst/>
            </a:prstGeom>
          </p:spPr>
        </p:pic>
      </p:grpSp>
      <p:grpSp>
        <p:nvGrpSpPr>
          <p:cNvPr id="5" name="Group 4"/>
          <p:cNvGrpSpPr/>
          <p:nvPr/>
        </p:nvGrpSpPr>
        <p:grpSpPr>
          <a:xfrm>
            <a:off x="3915018" y="1865671"/>
            <a:ext cx="5937795" cy="5412658"/>
            <a:chOff x="3915018" y="2125561"/>
            <a:chExt cx="5937795" cy="5412658"/>
          </a:xfrm>
        </p:grpSpPr>
        <p:sp>
          <p:nvSpPr>
            <p:cNvPr id="22" name="Rectangle 21"/>
            <p:cNvSpPr/>
            <p:nvPr/>
          </p:nvSpPr>
          <p:spPr>
            <a:xfrm>
              <a:off x="3915018" y="2125561"/>
              <a:ext cx="5234258" cy="4892878"/>
            </a:xfrm>
            <a:prstGeom prst="rect">
              <a:avLst/>
            </a:prstGeom>
          </p:spPr>
          <p:txBody>
            <a:bodyPr wrap="square">
              <a:spAutoFit/>
            </a:bodyPr>
            <a:lstStyle/>
            <a:p>
              <a:pPr lvl="1" indent="0" algn="just" defTabSz="609585" hangingPunct="1"/>
              <a:r>
                <a:rPr lang="en-US" sz="2800" b="1" kern="1200" dirty="0">
                  <a:solidFill>
                    <a:srgbClr val="000000"/>
                  </a:solidFill>
                  <a:latin typeface="Calibri" panose="020F0502020204030204" pitchFamily="34" charset="0"/>
                  <a:cs typeface="Calibri" panose="020F0502020204030204" pitchFamily="34" charset="0"/>
                </a:rPr>
                <a:t>National Science Education Base</a:t>
              </a:r>
            </a:p>
            <a:p>
              <a:pPr lvl="1" indent="0" algn="just" defTabSz="609585" hangingPunct="1"/>
              <a:endParaRPr lang="en-US" sz="1600" b="1" kern="1200" dirty="0">
                <a:solidFill>
                  <a:srgbClr val="000000"/>
                </a:solidFill>
                <a:latin typeface="Calibri" panose="020F0502020204030204" pitchFamily="34" charset="0"/>
                <a:cs typeface="Calibri" panose="020F0502020204030204" pitchFamily="34" charset="0"/>
              </a:endParaRPr>
            </a:p>
            <a:p>
              <a:pPr lvl="1" indent="0" algn="just" defTabSz="609585" hangingPunct="1"/>
              <a:r>
                <a:rPr lang="en-US" sz="2133" kern="1200" dirty="0">
                  <a:solidFill>
                    <a:srgbClr val="000000"/>
                  </a:solidFill>
                  <a:latin typeface="Calibri" panose="020F0502020204030204" pitchFamily="34" charset="0"/>
                  <a:cs typeface="Calibri" panose="020F0502020204030204" pitchFamily="34" charset="0"/>
                </a:rPr>
                <a:t>Founded in 2004, The first science education base nationwide with the theme of cake DIY food safety</a:t>
              </a:r>
            </a:p>
            <a:p>
              <a:pPr lvl="1" indent="0" algn="just" defTabSz="609585" hangingPunct="1"/>
              <a:endParaRPr lang="en-US" sz="2133" kern="1200" dirty="0">
                <a:solidFill>
                  <a:srgbClr val="000000"/>
                </a:solidFill>
                <a:latin typeface="Calibri" panose="020F0502020204030204" pitchFamily="34" charset="0"/>
                <a:cs typeface="Calibri" panose="020F0502020204030204" pitchFamily="34" charset="0"/>
              </a:endParaRPr>
            </a:p>
            <a:p>
              <a:pPr lvl="1" indent="0" algn="just" defTabSz="609585" hangingPunct="1"/>
              <a:r>
                <a:rPr lang="en-US" sz="2133" kern="1200" dirty="0">
                  <a:solidFill>
                    <a:srgbClr val="000000"/>
                  </a:solidFill>
                  <a:latin typeface="Calibri" panose="020F0502020204030204" pitchFamily="34" charset="0"/>
                  <a:cs typeface="Calibri" panose="020F0502020204030204" pitchFamily="34" charset="0"/>
                </a:rPr>
                <a:t>Area：3000㎡</a:t>
              </a:r>
            </a:p>
            <a:p>
              <a:pPr lvl="1" indent="0" algn="just" defTabSz="609585" hangingPunct="1"/>
              <a:r>
                <a:rPr lang="en-US" sz="2133" kern="1200" dirty="0">
                  <a:solidFill>
                    <a:srgbClr val="000000"/>
                  </a:solidFill>
                  <a:latin typeface="Calibri" panose="020F0502020204030204" pitchFamily="34" charset="0"/>
                  <a:cs typeface="Calibri" panose="020F0502020204030204" pitchFamily="34" charset="0"/>
                </a:rPr>
                <a:t>Average daily reception：300-700 groups</a:t>
              </a:r>
            </a:p>
            <a:p>
              <a:pPr lvl="1" indent="0" algn="just" defTabSz="609585" hangingPunct="1"/>
              <a:r>
                <a:rPr lang="en-US" sz="2133" kern="1200" dirty="0">
                  <a:solidFill>
                    <a:srgbClr val="000000"/>
                  </a:solidFill>
                  <a:latin typeface="Calibri" panose="020F0502020204030204" pitchFamily="34" charset="0"/>
                  <a:cs typeface="Calibri" panose="020F0502020204030204" pitchFamily="34" charset="0"/>
                </a:rPr>
                <a:t>Annual </a:t>
              </a:r>
              <a:r>
                <a:rPr lang="en-US" sz="2133" kern="1200" dirty="0" err="1">
                  <a:solidFill>
                    <a:srgbClr val="000000"/>
                  </a:solidFill>
                  <a:latin typeface="Calibri" panose="020F0502020204030204" pitchFamily="34" charset="0"/>
                  <a:cs typeface="Calibri" panose="020F0502020204030204" pitchFamily="34" charset="0"/>
                </a:rPr>
                <a:t>reception：no</a:t>
              </a:r>
              <a:r>
                <a:rPr lang="en-US" sz="2133" kern="1200" dirty="0">
                  <a:solidFill>
                    <a:srgbClr val="000000"/>
                  </a:solidFill>
                  <a:latin typeface="Calibri" panose="020F0502020204030204" pitchFamily="34" charset="0"/>
                  <a:cs typeface="Calibri" panose="020F0502020204030204" pitchFamily="34" charset="0"/>
                </a:rPr>
                <a:t> less than100,000 persons</a:t>
              </a:r>
            </a:p>
            <a:p>
              <a:pPr lvl="1" indent="0" algn="just" defTabSz="609585" hangingPunct="1"/>
              <a:r>
                <a:rPr lang="en-US" sz="2133" kern="1200" dirty="0">
                  <a:solidFill>
                    <a:srgbClr val="000000"/>
                  </a:solidFill>
                  <a:latin typeface="Calibri" panose="020F0502020204030204" pitchFamily="34" charset="0"/>
                  <a:cs typeface="Calibri" panose="020F0502020204030204" pitchFamily="34" charset="0"/>
                </a:rPr>
                <a:t>Since 2004，total reception about 2.5 million children and families </a:t>
              </a:r>
            </a:p>
            <a:p>
              <a:pPr lvl="1" indent="0" algn="just" defTabSz="609585" hangingPunct="1"/>
              <a:endParaRPr lang="en-US" sz="2133" kern="1200" dirty="0">
                <a:solidFill>
                  <a:srgbClr val="000000"/>
                </a:solidFill>
                <a:latin typeface="Calibri" panose="020F0502020204030204" pitchFamily="34" charset="0"/>
                <a:cs typeface="Calibri" panose="020F0502020204030204" pitchFamily="34" charset="0"/>
              </a:endParaRPr>
            </a:p>
            <a:p>
              <a:pPr lvl="1" indent="0" algn="just" defTabSz="609585" hangingPunct="1"/>
              <a:endParaRPr lang="en-US" sz="2133" kern="1200" dirty="0">
                <a:solidFill>
                  <a:srgbClr val="000000"/>
                </a:solidFill>
                <a:latin typeface="Calibri" panose="020F0502020204030204" pitchFamily="34" charset="0"/>
                <a:cs typeface="Calibri" panose="020F0502020204030204" pitchFamily="34" charset="0"/>
              </a:endParaRPr>
            </a:p>
          </p:txBody>
        </p:sp>
        <p:sp>
          <p:nvSpPr>
            <p:cNvPr id="2" name="Rectangle 1"/>
            <p:cNvSpPr/>
            <p:nvPr/>
          </p:nvSpPr>
          <p:spPr>
            <a:xfrm>
              <a:off x="3915018" y="6645667"/>
              <a:ext cx="5937795" cy="892552"/>
            </a:xfrm>
            <a:prstGeom prst="rect">
              <a:avLst/>
            </a:prstGeom>
          </p:spPr>
          <p:txBody>
            <a:bodyPr wrap="square">
              <a:spAutoFit/>
            </a:bodyPr>
            <a:lstStyle/>
            <a:p>
              <a:pPr algn="l" defTabSz="1219170" hangingPunct="1"/>
              <a:r>
                <a:rPr lang="en-US" altLang="zh-CN" sz="2000" b="1" kern="1200" dirty="0" err="1">
                  <a:solidFill>
                    <a:srgbClr val="146E88"/>
                  </a:solidFill>
                  <a:latin typeface="微软雅黑" panose="020B0503020204020204" pitchFamily="34" charset="-122"/>
                  <a:ea typeface="微软雅黑" panose="020B0503020204020204" pitchFamily="34" charset="-122"/>
                </a:rPr>
                <a:t>Ganso</a:t>
              </a:r>
              <a:r>
                <a:rPr lang="en-US" altLang="zh-CN" sz="2000" b="1" kern="1200" dirty="0">
                  <a:solidFill>
                    <a:srgbClr val="146E88"/>
                  </a:solidFill>
                  <a:latin typeface="微软雅黑" panose="020B0503020204020204" pitchFamily="34" charset="-122"/>
                  <a:ea typeface="微软雅黑" panose="020B0503020204020204" pitchFamily="34" charset="-122"/>
                </a:rPr>
                <a:t> Dream World</a:t>
              </a:r>
            </a:p>
            <a:p>
              <a:pPr algn="l" defTabSz="1219170" hangingPunct="1"/>
              <a:r>
                <a:rPr lang="en-US" altLang="zh-CN" b="1" kern="1200" dirty="0">
                  <a:solidFill>
                    <a:srgbClr val="CB235B"/>
                  </a:solidFill>
                  <a:latin typeface="微软雅黑" panose="020B0503020204020204" pitchFamily="34" charset="-122"/>
                  <a:ea typeface="微软雅黑" panose="020B0503020204020204" pitchFamily="34" charset="-122"/>
                </a:rPr>
                <a:t>Origin &amp; laboratory</a:t>
              </a:r>
            </a:p>
          </p:txBody>
        </p:sp>
      </p:grpSp>
      <p:pic>
        <p:nvPicPr>
          <p:cNvPr id="2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753600" y="0"/>
            <a:ext cx="6693277" cy="4585063"/>
          </a:xfrm>
          <a:prstGeom prst="rect">
            <a:avLst/>
          </a:prstGeom>
          <a:noFill/>
          <a:ln w="9525">
            <a:noFill/>
            <a:miter lim="800000"/>
            <a:headEnd/>
            <a:tailEnd/>
          </a:ln>
          <a:effectLst/>
        </p:spPr>
      </p:pic>
      <p:pic>
        <p:nvPicPr>
          <p:cNvPr id="25" name="图片 18" descr="IMG_7796.JPG"/>
          <p:cNvPicPr>
            <a:picLocks noChangeAspect="1"/>
          </p:cNvPicPr>
          <p:nvPr/>
        </p:nvPicPr>
        <p:blipFill rotWithShape="1">
          <a:blip r:embed="rId4" cstate="email">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rcRect t="-324" b="-854"/>
          <a:stretch/>
        </p:blipFill>
        <p:spPr>
          <a:xfrm>
            <a:off x="9753600" y="4572001"/>
            <a:ext cx="6693277" cy="4650476"/>
          </a:xfrm>
          <a:prstGeom prst="rect">
            <a:avLst/>
          </a:prstGeom>
        </p:spPr>
      </p:pic>
      <p:cxnSp>
        <p:nvCxnSpPr>
          <p:cNvPr id="28" name="直接连接符 71"/>
          <p:cNvCxnSpPr/>
          <p:nvPr/>
        </p:nvCxnSpPr>
        <p:spPr>
          <a:xfrm>
            <a:off x="4052195" y="3694004"/>
            <a:ext cx="4961176" cy="0"/>
          </a:xfrm>
          <a:prstGeom prst="line">
            <a:avLst/>
          </a:prstGeom>
          <a:ln>
            <a:solidFill>
              <a:srgbClr val="CB235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60429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txBox="1"/>
          <p:nvPr/>
        </p:nvSpPr>
        <p:spPr>
          <a:xfrm>
            <a:off x="682943" y="842067"/>
            <a:ext cx="2328543" cy="943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lnSpc>
                <a:spcPct val="100000"/>
              </a:lnSpc>
            </a:pPr>
            <a:r>
              <a:rPr lang="en-US" sz="2667" kern="1200" dirty="0" err="1">
                <a:solidFill>
                  <a:prstClr val="white"/>
                </a:solidFill>
              </a:rPr>
              <a:t>Ganso</a:t>
            </a:r>
            <a:r>
              <a:rPr lang="en-US" sz="2667" kern="1200" dirty="0">
                <a:solidFill>
                  <a:prstClr val="white"/>
                </a:solidFill>
              </a:rPr>
              <a:t> Initiate park</a:t>
            </a:r>
          </a:p>
        </p:txBody>
      </p:sp>
      <p:grpSp>
        <p:nvGrpSpPr>
          <p:cNvPr id="3" name="Group 2"/>
          <p:cNvGrpSpPr/>
          <p:nvPr/>
        </p:nvGrpSpPr>
        <p:grpSpPr>
          <a:xfrm>
            <a:off x="733017" y="3642835"/>
            <a:ext cx="1899565" cy="1858330"/>
            <a:chOff x="772206" y="3205475"/>
            <a:chExt cx="1899565" cy="1858330"/>
          </a:xfrm>
        </p:grpSpPr>
        <p:sp>
          <p:nvSpPr>
            <p:cNvPr id="58" name="等腰三角形 2"/>
            <p:cNvSpPr>
              <a:spLocks noChangeAspect="1"/>
            </p:cNvSpPr>
            <p:nvPr/>
          </p:nvSpPr>
          <p:spPr bwMode="auto">
            <a:xfrm rot="2747878">
              <a:off x="792824" y="3184857"/>
              <a:ext cx="1858330" cy="1899565"/>
            </a:xfrm>
            <a:prstGeom prst="flowChartConnector">
              <a:avLst/>
            </a:prstGeom>
            <a:solidFill>
              <a:srgbClr val="CB235B"/>
            </a:solidFill>
            <a:ln>
              <a:noFill/>
            </a:ln>
          </p:spPr>
          <p:txBody>
            <a:bodyPr wrap="none" anchor="ctr"/>
            <a:lstStyle/>
            <a:p>
              <a:pPr defTabSz="1219170" hangingPunct="1"/>
              <a:endParaRPr lang="zh-CN" altLang="en-US" sz="2667" dirty="0">
                <a:solidFill>
                  <a:schemeClr val="accent1"/>
                </a:solidFill>
                <a:latin typeface="微软雅黑" panose="020B0503020204020204" pitchFamily="34" charset="-122"/>
                <a:ea typeface="微软雅黑" panose="020B0503020204020204" pitchFamily="34" charset="-122"/>
              </a:endParaRPr>
            </a:p>
          </p:txBody>
        </p:sp>
        <p:pic>
          <p:nvPicPr>
            <p:cNvPr id="10" name="图片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3279" y="3354476"/>
              <a:ext cx="1547161" cy="1088743"/>
            </a:xfrm>
            <a:prstGeom prst="rect">
              <a:avLst/>
            </a:prstGeom>
          </p:spPr>
        </p:pic>
      </p:grpSp>
      <p:sp>
        <p:nvSpPr>
          <p:cNvPr id="11" name="矩形 26"/>
          <p:cNvSpPr/>
          <p:nvPr/>
        </p:nvSpPr>
        <p:spPr>
          <a:xfrm>
            <a:off x="795701" y="4324142"/>
            <a:ext cx="1802320" cy="287047"/>
          </a:xfrm>
          <a:prstGeom prst="rect">
            <a:avLst/>
          </a:prstGeom>
        </p:spPr>
        <p:txBody>
          <a:bodyPr wrap="square">
            <a:spAutoFit/>
          </a:bodyPr>
          <a:lstStyle/>
          <a:p>
            <a:pPr defTabSz="1219170" hangingPunct="1"/>
            <a:r>
              <a:rPr lang="zh-CN" altLang="en-US" sz="1867" b="1" kern="1200" spc="400" dirty="0">
                <a:solidFill>
                  <a:prstClr val="white"/>
                </a:solidFill>
                <a:latin typeface="黑体" panose="02010609060101010101" pitchFamily="49" charset="-122"/>
                <a:ea typeface="黑体" panose="02010609060101010101" pitchFamily="49" charset="-122"/>
              </a:rPr>
              <a:t>元祖梦世界</a:t>
            </a:r>
          </a:p>
        </p:txBody>
      </p:sp>
      <p:grpSp>
        <p:nvGrpSpPr>
          <p:cNvPr id="6" name="Group 5"/>
          <p:cNvGrpSpPr/>
          <p:nvPr/>
        </p:nvGrpSpPr>
        <p:grpSpPr>
          <a:xfrm>
            <a:off x="3915018" y="2935815"/>
            <a:ext cx="5234258" cy="3272371"/>
            <a:chOff x="3915018" y="1865671"/>
            <a:chExt cx="5234258" cy="3272371"/>
          </a:xfrm>
        </p:grpSpPr>
        <p:sp>
          <p:nvSpPr>
            <p:cNvPr id="22" name="Rectangle 21"/>
            <p:cNvSpPr/>
            <p:nvPr/>
          </p:nvSpPr>
          <p:spPr>
            <a:xfrm>
              <a:off x="3915018" y="1865671"/>
              <a:ext cx="5234258" cy="3272371"/>
            </a:xfrm>
            <a:prstGeom prst="rect">
              <a:avLst/>
            </a:prstGeom>
          </p:spPr>
          <p:txBody>
            <a:bodyPr wrap="square">
              <a:spAutoFit/>
            </a:bodyPr>
            <a:lstStyle/>
            <a:p>
              <a:pPr lvl="1" indent="0" algn="just" defTabSz="609585" hangingPunct="1"/>
              <a:r>
                <a:rPr lang="en-US" sz="2800" b="1" kern="1200" dirty="0">
                  <a:solidFill>
                    <a:srgbClr val="000000"/>
                  </a:solidFill>
                  <a:latin typeface="Calibri" panose="020F0502020204030204" pitchFamily="34" charset="0"/>
                  <a:cs typeface="Calibri" panose="020F0502020204030204" pitchFamily="34" charset="0"/>
                </a:rPr>
                <a:t>Fully focus on children aged 3-10</a:t>
              </a:r>
            </a:p>
            <a:p>
              <a:pPr lvl="1" indent="0" algn="just" defTabSz="609585" hangingPunct="1"/>
              <a:endParaRPr lang="en-US" sz="2800" b="1" kern="1200" dirty="0">
                <a:solidFill>
                  <a:srgbClr val="000000"/>
                </a:solidFill>
                <a:latin typeface="Calibri" panose="020F0502020204030204" pitchFamily="34" charset="0"/>
                <a:cs typeface="Calibri" panose="020F0502020204030204" pitchFamily="34" charset="0"/>
              </a:endParaRPr>
            </a:p>
            <a:p>
              <a:pPr lvl="1" indent="0" algn="just" defTabSz="609585" hangingPunct="1"/>
              <a:r>
                <a:rPr lang="en-US" sz="2800" b="1" kern="1200" dirty="0">
                  <a:solidFill>
                    <a:srgbClr val="146E88"/>
                  </a:solidFill>
                  <a:latin typeface="Calibri" panose="020F0502020204030204" pitchFamily="34" charset="0"/>
                  <a:cs typeface="Calibri" panose="020F0502020204030204" pitchFamily="34" charset="0"/>
                </a:rPr>
                <a:t>Social education practice base</a:t>
              </a:r>
            </a:p>
            <a:p>
              <a:pPr lvl="1" indent="0" algn="just" defTabSz="609585" hangingPunct="1"/>
              <a:endParaRPr lang="en-US" sz="1600" b="1" kern="1200" dirty="0">
                <a:solidFill>
                  <a:srgbClr val="000000"/>
                </a:solidFill>
                <a:latin typeface="Calibri" panose="020F0502020204030204" pitchFamily="34" charset="0"/>
                <a:cs typeface="Calibri" panose="020F0502020204030204" pitchFamily="34" charset="0"/>
              </a:endParaRPr>
            </a:p>
            <a:p>
              <a:pPr lvl="1" indent="0" algn="justLow" defTabSz="609585" hangingPunct="1"/>
              <a:r>
                <a:rPr lang="en-US" sz="2133" kern="1200" dirty="0">
                  <a:solidFill>
                    <a:srgbClr val="000000"/>
                  </a:solidFill>
                  <a:latin typeface="Calibri" panose="020F0502020204030204" pitchFamily="34" charset="0"/>
                  <a:cs typeface="Calibri" panose="020F0502020204030204" pitchFamily="34" charset="0"/>
                </a:rPr>
                <a:t>Established the Children's Social Education Research Institute to explore the origin of education Committed to becoming the children social education practice base outside the home and school</a:t>
              </a:r>
            </a:p>
          </p:txBody>
        </p:sp>
        <p:cxnSp>
          <p:nvCxnSpPr>
            <p:cNvPr id="13" name="直接连接符 71"/>
            <p:cNvCxnSpPr/>
            <p:nvPr/>
          </p:nvCxnSpPr>
          <p:spPr>
            <a:xfrm>
              <a:off x="4052195" y="2557536"/>
              <a:ext cx="4987302" cy="0"/>
            </a:xfrm>
            <a:prstGeom prst="line">
              <a:avLst/>
            </a:prstGeom>
            <a:ln>
              <a:solidFill>
                <a:srgbClr val="146E88"/>
              </a:solidFill>
            </a:ln>
          </p:spPr>
          <p:style>
            <a:lnRef idx="2">
              <a:schemeClr val="accent1"/>
            </a:lnRef>
            <a:fillRef idx="0">
              <a:schemeClr val="accent1"/>
            </a:fillRef>
            <a:effectRef idx="1">
              <a:schemeClr val="accent1"/>
            </a:effectRef>
            <a:fontRef idx="minor">
              <a:schemeClr val="tx1"/>
            </a:fontRef>
          </p:style>
        </p:cxnSp>
      </p:grpSp>
      <p:pic>
        <p:nvPicPr>
          <p:cNvPr id="16"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753601" y="3164540"/>
            <a:ext cx="6502401" cy="3043646"/>
          </a:xfrm>
          <a:prstGeom prst="rect">
            <a:avLst/>
          </a:prstGeom>
          <a:noFill/>
          <a:ln w="9525">
            <a:noFill/>
            <a:miter lim="800000"/>
            <a:headEnd/>
            <a:tailEnd/>
          </a:ln>
        </p:spPr>
      </p:pic>
      <p:pic>
        <p:nvPicPr>
          <p:cNvPr id="18" name="Picture 6"/>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9753602" y="6208186"/>
            <a:ext cx="6502400" cy="3001129"/>
          </a:xfrm>
          <a:prstGeom prst="rect">
            <a:avLst/>
          </a:prstGeom>
          <a:noFill/>
          <a:ln w="9525">
            <a:noFill/>
            <a:miter lim="800000"/>
            <a:headEnd/>
            <a:tailEnd/>
          </a:ln>
        </p:spPr>
      </p:pic>
      <p:pic>
        <p:nvPicPr>
          <p:cNvPr id="19" name="Picture 7"/>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9753602" y="-13063"/>
            <a:ext cx="6502400" cy="3179268"/>
          </a:xfrm>
          <a:prstGeom prst="rect">
            <a:avLst/>
          </a:prstGeom>
          <a:noFill/>
          <a:ln w="9525">
            <a:noFill/>
            <a:miter lim="800000"/>
            <a:headEnd/>
            <a:tailEnd/>
          </a:ln>
        </p:spPr>
      </p:pic>
    </p:spTree>
    <p:extLst>
      <p:ext uri="{BB962C8B-B14F-4D97-AF65-F5344CB8AC3E}">
        <p14:creationId xmlns:p14="http://schemas.microsoft.com/office/powerpoint/2010/main" val="1329961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9"/>
          <p:cNvSpPr txBox="1"/>
          <p:nvPr/>
        </p:nvSpPr>
        <p:spPr>
          <a:xfrm>
            <a:off x="530543" y="689669"/>
            <a:ext cx="2328541" cy="1260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rIns="60959">
            <a:spAutoFit/>
          </a:bodyPr>
          <a:lstStyle>
            <a:lvl1pPr>
              <a:lnSpc>
                <a:spcPct val="150000"/>
              </a:lnSpc>
              <a:defRPr sz="1900" b="1">
                <a:solidFill>
                  <a:srgbClr val="13405B"/>
                </a:solidFill>
                <a:latin typeface="Calibri"/>
                <a:ea typeface="Calibri"/>
                <a:cs typeface="Calibri"/>
                <a:sym typeface="Calibri"/>
              </a:defRPr>
            </a:lvl1pPr>
          </a:lstStyle>
          <a:p>
            <a:pPr algn="l" defTabSz="609585" hangingPunct="1"/>
            <a:r>
              <a:rPr lang="en-US" sz="2667" kern="1200" dirty="0"/>
              <a:t>Dream World architect</a:t>
            </a:r>
          </a:p>
        </p:txBody>
      </p:sp>
      <p:pic>
        <p:nvPicPr>
          <p:cNvPr id="29" name="图片 6" descr="IMG_0231.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3229044" y="0"/>
            <a:ext cx="13038034" cy="5857138"/>
          </a:xfrm>
          <a:prstGeom prst="rect">
            <a:avLst/>
          </a:prstGeom>
          <a:noFill/>
          <a:ln w="9525">
            <a:noFill/>
            <a:miter lim="800000"/>
            <a:headEnd/>
            <a:tailEnd/>
          </a:ln>
        </p:spPr>
      </p:pic>
      <p:grpSp>
        <p:nvGrpSpPr>
          <p:cNvPr id="3" name="Group 2"/>
          <p:cNvGrpSpPr/>
          <p:nvPr/>
        </p:nvGrpSpPr>
        <p:grpSpPr>
          <a:xfrm>
            <a:off x="4167441" y="5367220"/>
            <a:ext cx="12400360" cy="3372646"/>
            <a:chOff x="3611758" y="1943239"/>
            <a:chExt cx="12598552" cy="3426550"/>
          </a:xfrm>
        </p:grpSpPr>
        <p:sp>
          <p:nvSpPr>
            <p:cNvPr id="30" name="文本框 14"/>
            <p:cNvSpPr txBox="1"/>
            <p:nvPr/>
          </p:nvSpPr>
          <p:spPr>
            <a:xfrm>
              <a:off x="7246099" y="2612556"/>
              <a:ext cx="4415025" cy="406505"/>
            </a:xfrm>
            <a:prstGeom prst="rect">
              <a:avLst/>
            </a:prstGeom>
            <a:noFill/>
          </p:spPr>
          <p:txBody>
            <a:bodyPr wrap="square" rtlCol="0">
              <a:spAutoFit/>
            </a:bodyPr>
            <a:lstStyle/>
            <a:p>
              <a:pPr algn="l" defTabSz="1219170" hangingPunct="1"/>
              <a:r>
                <a:rPr lang="en-US" altLang="zh-CN" sz="2000" b="1" kern="1200" dirty="0">
                  <a:solidFill>
                    <a:srgbClr val="CB235B"/>
                  </a:solidFill>
                  <a:latin typeface="微软雅黑" panose="020B0503020204020204" pitchFamily="34" charset="-122"/>
                  <a:ea typeface="微软雅黑" panose="020B0503020204020204" pitchFamily="34" charset="-122"/>
                </a:rPr>
                <a:t>Architectural design</a:t>
              </a:r>
              <a:endParaRPr lang="zh-CN" altLang="en-US" sz="2000" b="1" kern="1200" dirty="0">
                <a:solidFill>
                  <a:srgbClr val="CB235B"/>
                </a:solidFill>
                <a:latin typeface="微软雅黑" panose="020B0503020204020204" pitchFamily="34" charset="-122"/>
                <a:ea typeface="微软雅黑" panose="020B0503020204020204" pitchFamily="34" charset="-122"/>
              </a:endParaRPr>
            </a:p>
          </p:txBody>
        </p:sp>
        <p:pic>
          <p:nvPicPr>
            <p:cNvPr id="31" name="Picture 2" descr="https://timgsa.baidu.com/timg?image&amp;quality=80&amp;size=b9999_10000&amp;sec=1519926714175&amp;di=ec214f528f3bb034ebd3a558bb4ff05c&amp;imgtype=0&amp;src=http%3A%2F%2Fhouse.southcn.com%2Fhlwjfc%2Fcontent%2Fattachment%2F20160727%2F115093%2Fa60402e2cdb844bf9a1c.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11758" y="1943239"/>
              <a:ext cx="3437174" cy="3426550"/>
            </a:xfrm>
            <a:prstGeom prst="ellipse">
              <a:avLst/>
            </a:prstGeom>
            <a:ln w="1905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32" name="TextBox 2"/>
            <p:cNvSpPr txBox="1"/>
            <p:nvPr/>
          </p:nvSpPr>
          <p:spPr>
            <a:xfrm>
              <a:off x="7246099" y="4583925"/>
              <a:ext cx="8964211" cy="479410"/>
            </a:xfrm>
            <a:prstGeom prst="rect">
              <a:avLst/>
            </a:prstGeom>
            <a:noFill/>
          </p:spPr>
          <p:txBody>
            <a:bodyPr wrap="square" lIns="162501" tIns="81252" rIns="162501" bIns="81252">
              <a:spAutoFit/>
            </a:bodyPr>
            <a:lstStyle/>
            <a:p>
              <a:pPr algn="l" defTabSz="1424904" hangingPunct="1">
                <a:defRPr/>
              </a:pPr>
              <a:r>
                <a:rPr lang="en-US" altLang="zh-CN" sz="2000" kern="1200" dirty="0">
                  <a:solidFill>
                    <a:schemeClr val="bg1"/>
                  </a:solidFill>
                  <a:latin typeface="微软雅黑" panose="020B0503020204020204" pitchFamily="34" charset="-122"/>
                  <a:ea typeface="微软雅黑" panose="020B0503020204020204" pitchFamily="34" charset="-122"/>
                </a:rPr>
                <a:t>Pritzker Architecture Prize winner World-famous architect</a:t>
              </a:r>
              <a:endParaRPr lang="zh-CN" altLang="en-US" sz="2000" kern="1200" dirty="0">
                <a:solidFill>
                  <a:schemeClr val="bg1"/>
                </a:solidFill>
                <a:latin typeface="微软雅黑" panose="020B0503020204020204" pitchFamily="34" charset="-122"/>
                <a:ea typeface="微软雅黑" panose="020B0503020204020204" pitchFamily="34" charset="-122"/>
              </a:endParaRPr>
            </a:p>
          </p:txBody>
        </p:sp>
        <p:sp>
          <p:nvSpPr>
            <p:cNvPr id="33" name="TextBox 5"/>
            <p:cNvSpPr txBox="1"/>
            <p:nvPr/>
          </p:nvSpPr>
          <p:spPr>
            <a:xfrm>
              <a:off x="7246099" y="3092477"/>
              <a:ext cx="2563640" cy="917238"/>
            </a:xfrm>
            <a:prstGeom prst="rect">
              <a:avLst/>
            </a:prstGeom>
            <a:noFill/>
          </p:spPr>
          <p:txBody>
            <a:bodyPr wrap="none" lIns="162556" tIns="81279" rIns="162556" bIns="81279" rtlCol="0">
              <a:spAutoFit/>
            </a:bodyPr>
            <a:lstStyle/>
            <a:p>
              <a:pPr algn="l" defTabSz="1219170" hangingPunct="1"/>
              <a:r>
                <a:rPr lang="zh-CN" altLang="en-US" sz="2400" b="1" kern="1200" dirty="0">
                  <a:solidFill>
                    <a:schemeClr val="bg1"/>
                  </a:solidFill>
                  <a:latin typeface="微软雅黑" panose="020B0503020204020204" pitchFamily="34" charset="-122"/>
                  <a:ea typeface="微软雅黑" panose="020B0503020204020204" pitchFamily="34" charset="-122"/>
                </a:rPr>
                <a:t>安藤忠雄</a:t>
              </a:r>
              <a:endParaRPr lang="en-US" altLang="zh-CN" sz="2400" b="1" kern="1200" dirty="0">
                <a:solidFill>
                  <a:schemeClr val="bg1"/>
                </a:solidFill>
                <a:latin typeface="微软雅黑" panose="020B0503020204020204" pitchFamily="34" charset="-122"/>
                <a:ea typeface="微软雅黑" panose="020B0503020204020204" pitchFamily="34" charset="-122"/>
              </a:endParaRPr>
            </a:p>
            <a:p>
              <a:pPr algn="l" defTabSz="1219170" hangingPunct="1"/>
              <a:r>
                <a:rPr lang="en-US" altLang="zh-CN" sz="2400" b="1" kern="1200" dirty="0">
                  <a:solidFill>
                    <a:schemeClr val="bg1"/>
                  </a:solidFill>
                  <a:latin typeface="微软雅黑" panose="020B0503020204020204" pitchFamily="34" charset="-122"/>
                  <a:ea typeface="微软雅黑" panose="020B0503020204020204" pitchFamily="34" charset="-122"/>
                </a:rPr>
                <a:t>TADAO ANDO</a:t>
              </a:r>
            </a:p>
          </p:txBody>
        </p:sp>
        <p:sp>
          <p:nvSpPr>
            <p:cNvPr id="34" name="TextBox 5"/>
            <p:cNvSpPr txBox="1"/>
            <p:nvPr/>
          </p:nvSpPr>
          <p:spPr>
            <a:xfrm>
              <a:off x="7246099" y="3958054"/>
              <a:ext cx="3306032" cy="479465"/>
            </a:xfrm>
            <a:prstGeom prst="rect">
              <a:avLst/>
            </a:prstGeom>
            <a:noFill/>
            <a:ln>
              <a:noFill/>
            </a:ln>
          </p:spPr>
          <p:txBody>
            <a:bodyPr wrap="none" lIns="162556" tIns="81279" rIns="162556" bIns="81279" rtlCol="0">
              <a:spAutoFit/>
            </a:bodyPr>
            <a:lstStyle/>
            <a:p>
              <a:pPr algn="l" defTabSz="1219170" hangingPunct="1"/>
              <a:r>
                <a:rPr lang="en-US" altLang="zh-CN" sz="2000" b="1" kern="1200" dirty="0">
                  <a:solidFill>
                    <a:srgbClr val="05425C"/>
                  </a:solidFill>
                  <a:latin typeface="微软雅黑" panose="020B0503020204020204" pitchFamily="34" charset="-122"/>
                  <a:ea typeface="微软雅黑" panose="020B0503020204020204" pitchFamily="34" charset="-122"/>
                </a:rPr>
                <a:t>Dream World architect</a:t>
              </a:r>
              <a:endParaRPr lang="zh-CN" altLang="en-US" sz="2000" b="1" kern="1200" dirty="0">
                <a:solidFill>
                  <a:srgbClr val="05425C"/>
                </a:solidFill>
                <a:latin typeface="微软雅黑" panose="020B0503020204020204" pitchFamily="34" charset="-122"/>
                <a:ea typeface="微软雅黑" panose="020B0503020204020204" pitchFamily="34" charset="-122"/>
              </a:endParaRPr>
            </a:p>
          </p:txBody>
        </p:sp>
      </p:grpSp>
      <p:sp>
        <p:nvSpPr>
          <p:cNvPr id="4" name="Rectangle 3"/>
          <p:cNvSpPr/>
          <p:nvPr/>
        </p:nvSpPr>
        <p:spPr>
          <a:xfrm>
            <a:off x="530543" y="3866731"/>
            <a:ext cx="1907857" cy="1631216"/>
          </a:xfrm>
          <a:prstGeom prst="rect">
            <a:avLst/>
          </a:prstGeom>
        </p:spPr>
        <p:txBody>
          <a:bodyPr wrap="square">
            <a:spAutoFit/>
          </a:bodyPr>
          <a:lstStyle/>
          <a:p>
            <a:pPr algn="l" defTabSz="1219170" hangingPunct="1">
              <a:defRPr/>
            </a:pPr>
            <a:r>
              <a:rPr lang="en-US" altLang="zh-CN" sz="2000" kern="1200" dirty="0">
                <a:solidFill>
                  <a:srgbClr val="146E88"/>
                </a:solidFill>
                <a:latin typeface="微软雅黑" panose="020B0503020204020204" pitchFamily="34" charset="-122"/>
                <a:ea typeface="微软雅黑" panose="020B0503020204020204" pitchFamily="34" charset="-122"/>
              </a:rPr>
              <a:t>In 2013</a:t>
            </a:r>
            <a:r>
              <a:rPr lang="zh-CN" altLang="en-US" sz="2000" kern="1200" dirty="0">
                <a:solidFill>
                  <a:srgbClr val="146E88"/>
                </a:solidFill>
                <a:latin typeface="微软雅黑" panose="020B0503020204020204" pitchFamily="34" charset="-122"/>
                <a:ea typeface="微软雅黑" panose="020B0503020204020204" pitchFamily="34" charset="-122"/>
              </a:rPr>
              <a:t>，</a:t>
            </a:r>
            <a:r>
              <a:rPr lang="en-US" altLang="zh-CN" sz="2000" kern="1200" dirty="0" err="1">
                <a:solidFill>
                  <a:srgbClr val="146E88"/>
                </a:solidFill>
                <a:latin typeface="微软雅黑" panose="020B0503020204020204" pitchFamily="34" charset="-122"/>
                <a:ea typeface="微软雅黑" panose="020B0503020204020204" pitchFamily="34" charset="-122"/>
              </a:rPr>
              <a:t>Tadao</a:t>
            </a:r>
            <a:r>
              <a:rPr lang="en-US" altLang="zh-CN" sz="2000" kern="1200" dirty="0">
                <a:solidFill>
                  <a:srgbClr val="146E88"/>
                </a:solidFill>
                <a:latin typeface="微软雅黑" panose="020B0503020204020204" pitchFamily="34" charset="-122"/>
                <a:ea typeface="微软雅黑" panose="020B0503020204020204" pitchFamily="34" charset="-122"/>
              </a:rPr>
              <a:t> Ando joined hands with </a:t>
            </a:r>
            <a:r>
              <a:rPr lang="en-US" altLang="zh-CN" sz="2000" kern="1200" dirty="0" err="1">
                <a:solidFill>
                  <a:srgbClr val="146E88"/>
                </a:solidFill>
                <a:latin typeface="微软雅黑" panose="020B0503020204020204" pitchFamily="34" charset="-122"/>
                <a:ea typeface="微软雅黑" panose="020B0503020204020204" pitchFamily="34" charset="-122"/>
              </a:rPr>
              <a:t>Ganso</a:t>
            </a:r>
            <a:r>
              <a:rPr lang="en-US" altLang="zh-CN" sz="2000" kern="1200" dirty="0">
                <a:solidFill>
                  <a:srgbClr val="146E88"/>
                </a:solidFill>
                <a:latin typeface="微软雅黑" panose="020B0503020204020204" pitchFamily="34" charset="-122"/>
                <a:ea typeface="微软雅黑" panose="020B0503020204020204" pitchFamily="34" charset="-122"/>
              </a:rPr>
              <a:t> Dream World</a:t>
            </a:r>
          </a:p>
        </p:txBody>
      </p:sp>
    </p:spTree>
    <p:extLst>
      <p:ext uri="{BB962C8B-B14F-4D97-AF65-F5344CB8AC3E}">
        <p14:creationId xmlns:p14="http://schemas.microsoft.com/office/powerpoint/2010/main" val="39423835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9"/>
          <p:cNvSpPr txBox="1"/>
          <p:nvPr/>
        </p:nvSpPr>
        <p:spPr>
          <a:xfrm>
            <a:off x="530543" y="689669"/>
            <a:ext cx="2328541" cy="13236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rIns="60959">
            <a:spAutoFit/>
          </a:bodyPr>
          <a:lstStyle>
            <a:lvl1pPr>
              <a:lnSpc>
                <a:spcPct val="150000"/>
              </a:lnSpc>
              <a:defRPr sz="1900" b="1">
                <a:solidFill>
                  <a:srgbClr val="13405B"/>
                </a:solidFill>
                <a:latin typeface="Calibri"/>
                <a:ea typeface="Calibri"/>
                <a:cs typeface="Calibri"/>
                <a:sym typeface="Calibri"/>
              </a:defRPr>
            </a:lvl1pPr>
          </a:lstStyle>
          <a:p>
            <a:pPr algn="l" defTabSz="609585" hangingPunct="1">
              <a:lnSpc>
                <a:spcPct val="100000"/>
              </a:lnSpc>
            </a:pPr>
            <a:r>
              <a:rPr lang="en-US" sz="2667" kern="1200" dirty="0"/>
              <a:t>Region: Radiate Yangtze River Delta</a:t>
            </a:r>
          </a:p>
        </p:txBody>
      </p:sp>
      <p:sp>
        <p:nvSpPr>
          <p:cNvPr id="12" name="Rectangle 11"/>
          <p:cNvSpPr/>
          <p:nvPr/>
        </p:nvSpPr>
        <p:spPr>
          <a:xfrm>
            <a:off x="3575383" y="3776787"/>
            <a:ext cx="5838583" cy="2389950"/>
          </a:xfrm>
          <a:prstGeom prst="rect">
            <a:avLst/>
          </a:prstGeom>
        </p:spPr>
        <p:txBody>
          <a:bodyPr wrap="square">
            <a:spAutoFit/>
          </a:bodyPr>
          <a:lstStyle/>
          <a:p>
            <a:pPr marL="342900" lvl="1" indent="-342900" algn="justLow" defTabSz="609585" hangingPunct="1">
              <a:buFont typeface="Arial" panose="020B0604020202020204" pitchFamily="34" charset="0"/>
              <a:buChar char="•"/>
            </a:pPr>
            <a:r>
              <a:rPr lang="en-US" sz="2133" kern="1200" dirty="0">
                <a:solidFill>
                  <a:schemeClr val="bg1"/>
                </a:solidFill>
                <a:latin typeface="Calibri" panose="020F0502020204030204" pitchFamily="34" charset="0"/>
                <a:cs typeface="Calibri" panose="020F0502020204030204" pitchFamily="34" charset="0"/>
              </a:rPr>
              <a:t> Nonstop arrival for 26 cities agglomeration from  Jiangsu, Zhejiang, Shanghai and Anhui  20 million children aged 3-10 year in the Yangtze River Delta </a:t>
            </a:r>
          </a:p>
          <a:p>
            <a:pPr lvl="1" indent="0" algn="justLow" defTabSz="609585" hangingPunct="1"/>
            <a:endParaRPr lang="en-US" sz="2133" kern="1200" dirty="0">
              <a:solidFill>
                <a:schemeClr val="bg1"/>
              </a:solidFill>
              <a:latin typeface="Calibri" panose="020F0502020204030204" pitchFamily="34" charset="0"/>
              <a:cs typeface="Calibri" panose="020F0502020204030204" pitchFamily="34" charset="0"/>
            </a:endParaRPr>
          </a:p>
          <a:p>
            <a:pPr marL="342900" lvl="1" indent="-342900" algn="justLow" defTabSz="609585" hangingPunct="1">
              <a:buFont typeface="Arial" panose="020B0604020202020204" pitchFamily="34" charset="0"/>
              <a:buChar char="•"/>
            </a:pPr>
            <a:r>
              <a:rPr lang="en-US" sz="2133" kern="1200" dirty="0">
                <a:solidFill>
                  <a:schemeClr val="bg1"/>
                </a:solidFill>
                <a:latin typeface="Calibri" panose="020F0502020204030204" pitchFamily="34" charset="0"/>
                <a:cs typeface="Calibri" panose="020F0502020204030204" pitchFamily="34" charset="0"/>
              </a:rPr>
              <a:t> 2-hour city circle, 3.2 million 3-10- year- old children's family</a:t>
            </a:r>
          </a:p>
        </p:txBody>
      </p:sp>
      <p:pic>
        <p:nvPicPr>
          <p:cNvPr id="14" name="图片 10" descr="航拍项目鸟瞰 (12).jpg"/>
          <p:cNvPicPr>
            <a:picLocks noChangeAspect="1"/>
          </p:cNvPicPr>
          <p:nvPr/>
        </p:nvPicPr>
        <p:blipFill rotWithShape="1">
          <a:blip r:embed="rId2" cstate="email">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a:ext>
            </a:extLst>
          </a:blip>
          <a:srcRect r="-810"/>
          <a:stretch/>
        </p:blipFill>
        <p:spPr>
          <a:xfrm>
            <a:off x="3239589" y="0"/>
            <a:ext cx="13016411" cy="3553097"/>
          </a:xfrm>
          <a:prstGeom prst="rect">
            <a:avLst/>
          </a:prstGeom>
          <a:ln w="57150">
            <a:noFill/>
          </a:ln>
        </p:spPr>
      </p:pic>
      <p:pic>
        <p:nvPicPr>
          <p:cNvPr id="15" name="图片 34"/>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a:fillRect/>
          </a:stretch>
        </p:blipFill>
        <p:spPr>
          <a:xfrm>
            <a:off x="10024498" y="3422469"/>
            <a:ext cx="6144647" cy="5721531"/>
          </a:xfrm>
          <a:prstGeom prst="rect">
            <a:avLst/>
          </a:prstGeom>
        </p:spPr>
      </p:pic>
      <p:graphicFrame>
        <p:nvGraphicFramePr>
          <p:cNvPr id="16" name="表格 35"/>
          <p:cNvGraphicFramePr>
            <a:graphicFrameLocks noGrp="1"/>
          </p:cNvGraphicFramePr>
          <p:nvPr>
            <p:extLst>
              <p:ext uri="{D42A27DB-BD31-4B8C-83A1-F6EECF244321}">
                <p14:modId xmlns:p14="http://schemas.microsoft.com/office/powerpoint/2010/main" val="3809038573"/>
              </p:ext>
            </p:extLst>
          </p:nvPr>
        </p:nvGraphicFramePr>
        <p:xfrm>
          <a:off x="4010297" y="6453051"/>
          <a:ext cx="5264332" cy="2083581"/>
        </p:xfrm>
        <a:graphic>
          <a:graphicData uri="http://schemas.openxmlformats.org/drawingml/2006/table">
            <a:tbl>
              <a:tblPr firstRow="1" bandRow="1">
                <a:tableStyleId>{5C22544A-7EE6-4342-B048-85BDC9FD1C3A}</a:tableStyleId>
              </a:tblPr>
              <a:tblGrid>
                <a:gridCol w="997348">
                  <a:extLst>
                    <a:ext uri="{9D8B030D-6E8A-4147-A177-3AD203B41FA5}">
                      <a16:colId xmlns:a16="http://schemas.microsoft.com/office/drawing/2014/main" val="20000"/>
                    </a:ext>
                  </a:extLst>
                </a:gridCol>
                <a:gridCol w="1309771">
                  <a:extLst>
                    <a:ext uri="{9D8B030D-6E8A-4147-A177-3AD203B41FA5}">
                      <a16:colId xmlns:a16="http://schemas.microsoft.com/office/drawing/2014/main" val="20001"/>
                    </a:ext>
                  </a:extLst>
                </a:gridCol>
                <a:gridCol w="1050035">
                  <a:extLst>
                    <a:ext uri="{9D8B030D-6E8A-4147-A177-3AD203B41FA5}">
                      <a16:colId xmlns:a16="http://schemas.microsoft.com/office/drawing/2014/main" val="20002"/>
                    </a:ext>
                  </a:extLst>
                </a:gridCol>
                <a:gridCol w="1907178">
                  <a:extLst>
                    <a:ext uri="{9D8B030D-6E8A-4147-A177-3AD203B41FA5}">
                      <a16:colId xmlns:a16="http://schemas.microsoft.com/office/drawing/2014/main" val="20003"/>
                    </a:ext>
                  </a:extLst>
                </a:gridCol>
              </a:tblGrid>
              <a:tr h="444138">
                <a:tc>
                  <a:txBody>
                    <a:bodyPr/>
                    <a:lstStyle>
                      <a:defPPr>
                        <a:defRPr lang="zh-CN"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ctr">
                        <a:buNone/>
                      </a:pPr>
                      <a:r>
                        <a:rPr lang="en-US" altLang="zh-CN" sz="2000" b="0" dirty="0">
                          <a:solidFill>
                            <a:schemeClr val="bg1"/>
                          </a:solidFill>
                          <a:latin typeface="Calibri" panose="020F0502020204030204" pitchFamily="34" charset="0"/>
                          <a:ea typeface="微软雅黑" panose="020B0503020204020204" pitchFamily="34" charset="-122"/>
                          <a:cs typeface="Calibri" panose="020F0502020204030204" pitchFamily="34" charset="0"/>
                        </a:rPr>
                        <a:t>Radius</a:t>
                      </a:r>
                      <a:endParaRPr lang="zh-CN" altLang="en-US" sz="2000" b="0"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425C"/>
                    </a:solidFill>
                  </a:tcPr>
                </a:tc>
                <a:tc>
                  <a:txBody>
                    <a:bodyPr/>
                    <a:lstStyle>
                      <a:defPPr>
                        <a:defRPr lang="zh-CN"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ctr">
                        <a:buNone/>
                      </a:pPr>
                      <a:r>
                        <a:rPr lang="en-US" altLang="zh-CN" sz="2000" b="0" dirty="0">
                          <a:solidFill>
                            <a:schemeClr val="bg1"/>
                          </a:solidFill>
                          <a:latin typeface="Calibri" panose="020F0502020204030204" pitchFamily="34" charset="0"/>
                          <a:ea typeface="微软雅黑" panose="020B0503020204020204" pitchFamily="34" charset="-122"/>
                          <a:cs typeface="Calibri" panose="020F0502020204030204" pitchFamily="34" charset="0"/>
                        </a:rPr>
                        <a:t>Child</a:t>
                      </a:r>
                      <a:r>
                        <a:rPr lang="en-US" altLang="zh-CN" sz="2000" b="0" baseline="0" dirty="0">
                          <a:solidFill>
                            <a:schemeClr val="bg1"/>
                          </a:solidFill>
                          <a:latin typeface="Calibri" panose="020F0502020204030204" pitchFamily="34" charset="0"/>
                          <a:ea typeface="微软雅黑" panose="020B0503020204020204" pitchFamily="34" charset="-122"/>
                          <a:cs typeface="Calibri" panose="020F0502020204030204" pitchFamily="34" charset="0"/>
                        </a:rPr>
                        <a:t> aged </a:t>
                      </a:r>
                      <a:r>
                        <a:rPr lang="en-US" altLang="zh-CN" sz="2000" b="0" dirty="0">
                          <a:solidFill>
                            <a:schemeClr val="bg1"/>
                          </a:solidFill>
                          <a:latin typeface="Calibri" panose="020F0502020204030204" pitchFamily="34" charset="0"/>
                          <a:ea typeface="微软雅黑" panose="020B0503020204020204" pitchFamily="34" charset="-122"/>
                          <a:cs typeface="Calibri" panose="020F0502020204030204" pitchFamily="34" charset="0"/>
                        </a:rPr>
                        <a:t>3-10</a:t>
                      </a:r>
                      <a:endParaRPr lang="zh-CN" altLang="en-US" sz="2000" b="0"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425C"/>
                    </a:solidFill>
                  </a:tcPr>
                </a:tc>
                <a:tc>
                  <a:txBody>
                    <a:bodyPr/>
                    <a:lstStyle>
                      <a:defPPr>
                        <a:defRPr lang="zh-CN"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ctr">
                        <a:buNone/>
                      </a:pPr>
                      <a:r>
                        <a:rPr lang="en-US" altLang="zh-CN" sz="2000" b="0" dirty="0">
                          <a:solidFill>
                            <a:schemeClr val="bg1"/>
                          </a:solidFill>
                          <a:latin typeface="Calibri" panose="020F0502020204030204" pitchFamily="34" charset="0"/>
                          <a:ea typeface="微软雅黑" panose="020B0503020204020204" pitchFamily="34" charset="-122"/>
                          <a:cs typeface="Calibri" panose="020F0502020204030204" pitchFamily="34" charset="0"/>
                        </a:rPr>
                        <a:t>Driving</a:t>
                      </a:r>
                      <a:endParaRPr lang="zh-CN" altLang="en-US" sz="2000" b="0"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425C"/>
                    </a:solidFill>
                  </a:tcPr>
                </a:tc>
                <a:tc>
                  <a:txBody>
                    <a:bodyPr/>
                    <a:lstStyle>
                      <a:defPPr>
                        <a:defRPr lang="zh-CN"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ctr">
                        <a:buNone/>
                      </a:pPr>
                      <a:r>
                        <a:rPr lang="en-US" altLang="zh-CN" sz="2000" b="0" baseline="0" dirty="0">
                          <a:solidFill>
                            <a:schemeClr val="bg1"/>
                          </a:solidFill>
                          <a:latin typeface="Calibri" panose="020F0502020204030204" pitchFamily="34" charset="0"/>
                          <a:ea typeface="微软雅黑" panose="020B0503020204020204" pitchFamily="34" charset="-122"/>
                          <a:cs typeface="Calibri" panose="020F0502020204030204" pitchFamily="34" charset="0"/>
                        </a:rPr>
                        <a:t>linked cities</a:t>
                      </a:r>
                      <a:endParaRPr lang="zh-CN" altLang="en-US" sz="2000" b="0"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5425C"/>
                    </a:solidFill>
                  </a:tcPr>
                </a:tc>
                <a:extLst>
                  <a:ext uri="{0D108BD9-81ED-4DB2-BD59-A6C34878D82A}">
                    <a16:rowId xmlns:a16="http://schemas.microsoft.com/office/drawing/2014/main" val="10000"/>
                  </a:ext>
                </a:extLst>
              </a:tr>
              <a:tr h="450687">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buNone/>
                      </a:pPr>
                      <a:r>
                        <a:rPr lang="en-US" altLang="zh-CN" sz="1800" b="1" dirty="0">
                          <a:solidFill>
                            <a:schemeClr val="bg1"/>
                          </a:solidFill>
                          <a:latin typeface="Calibri" panose="020F0502020204030204" pitchFamily="34" charset="0"/>
                          <a:ea typeface="微软雅黑" panose="020B0503020204020204" pitchFamily="34" charset="-122"/>
                          <a:cs typeface="Calibri" panose="020F0502020204030204" pitchFamily="34" charset="0"/>
                        </a:rPr>
                        <a:t>50KM</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buNone/>
                      </a:pPr>
                      <a:r>
                        <a:rPr lang="en-US" altLang="zh-CN" sz="1800" b="1" dirty="0">
                          <a:solidFill>
                            <a:schemeClr val="bg1"/>
                          </a:solidFill>
                          <a:latin typeface="Calibri" panose="020F0502020204030204" pitchFamily="34" charset="0"/>
                          <a:ea typeface="微软雅黑" panose="020B0503020204020204" pitchFamily="34" charset="-122"/>
                          <a:cs typeface="Calibri" panose="020F0502020204030204" pitchFamily="34" charset="0"/>
                        </a:rPr>
                        <a:t>20</a:t>
                      </a:r>
                      <a:r>
                        <a:rPr lang="zh-CN" altLang="en-US" sz="1800" b="1" dirty="0">
                          <a:solidFill>
                            <a:schemeClr val="bg1"/>
                          </a:solidFill>
                          <a:latin typeface="Calibri" panose="020F0502020204030204" pitchFamily="34" charset="0"/>
                          <a:ea typeface="微软雅黑" panose="020B0503020204020204" pitchFamily="34" charset="-122"/>
                          <a:cs typeface="Calibri" panose="020F0502020204030204" pitchFamily="34" charset="0"/>
                        </a:rPr>
                        <a:t>万</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buNone/>
                      </a:pPr>
                      <a:r>
                        <a:rPr lang="en-US" altLang="zh-CN" sz="1800" b="1" dirty="0">
                          <a:solidFill>
                            <a:schemeClr val="bg1"/>
                          </a:solidFill>
                          <a:latin typeface="Calibri" panose="020F0502020204030204" pitchFamily="34" charset="0"/>
                          <a:ea typeface="微软雅黑" panose="020B0503020204020204" pitchFamily="34" charset="-122"/>
                          <a:cs typeface="Calibri" panose="020F0502020204030204" pitchFamily="34" charset="0"/>
                        </a:rPr>
                        <a:t>0.5h</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buNone/>
                      </a:pPr>
                      <a:r>
                        <a:rPr lang="zh-CN" altLang="en-US" sz="1800" b="1" dirty="0">
                          <a:solidFill>
                            <a:schemeClr val="bg1"/>
                          </a:solidFill>
                          <a:latin typeface="Calibri" panose="020F0502020204030204" pitchFamily="34" charset="0"/>
                          <a:ea typeface="微软雅黑" panose="020B0503020204020204" pitchFamily="34" charset="-122"/>
                          <a:cs typeface="Calibri" panose="020F0502020204030204" pitchFamily="34" charset="0"/>
                        </a:rPr>
                        <a:t>昆山</a:t>
                      </a:r>
                      <a:r>
                        <a:rPr lang="en-US" altLang="zh-CN" sz="1800" b="1" dirty="0">
                          <a:solidFill>
                            <a:schemeClr val="bg1"/>
                          </a:solidFill>
                          <a:latin typeface="Calibri" panose="020F0502020204030204" pitchFamily="34" charset="0"/>
                          <a:ea typeface="微软雅黑" panose="020B0503020204020204" pitchFamily="34" charset="-122"/>
                          <a:cs typeface="Calibri" panose="020F0502020204030204" pitchFamily="34" charset="0"/>
                        </a:rPr>
                        <a:t>/</a:t>
                      </a:r>
                      <a:r>
                        <a:rPr lang="zh-CN" altLang="en-US" sz="1800" b="1" dirty="0">
                          <a:solidFill>
                            <a:schemeClr val="bg1"/>
                          </a:solidFill>
                          <a:latin typeface="Calibri" panose="020F0502020204030204" pitchFamily="34" charset="0"/>
                          <a:ea typeface="微软雅黑" panose="020B0503020204020204" pitchFamily="34" charset="-122"/>
                          <a:cs typeface="Calibri" panose="020F0502020204030204" pitchFamily="34" charset="0"/>
                        </a:rPr>
                        <a:t>嘉善</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1"/>
                  </a:ext>
                </a:extLst>
              </a:tr>
              <a:tr h="450687">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buNone/>
                      </a:pPr>
                      <a:r>
                        <a:rPr lang="en-US" altLang="zh-CN" sz="1800" b="1" dirty="0">
                          <a:solidFill>
                            <a:schemeClr val="bg1"/>
                          </a:solidFill>
                          <a:latin typeface="Calibri" panose="020F0502020204030204" pitchFamily="34" charset="0"/>
                          <a:ea typeface="微软雅黑" panose="020B0503020204020204" pitchFamily="34" charset="-122"/>
                          <a:cs typeface="Calibri" panose="020F0502020204030204" pitchFamily="34" charset="0"/>
                        </a:rPr>
                        <a:t>100KM</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46E88"/>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buNone/>
                      </a:pPr>
                      <a:r>
                        <a:rPr lang="en-US" altLang="zh-CN" sz="1800" b="1" dirty="0">
                          <a:solidFill>
                            <a:schemeClr val="bg1"/>
                          </a:solidFill>
                          <a:latin typeface="Calibri" panose="020F0502020204030204" pitchFamily="34" charset="0"/>
                          <a:ea typeface="微软雅黑" panose="020B0503020204020204" pitchFamily="34" charset="-122"/>
                          <a:cs typeface="Calibri" panose="020F0502020204030204" pitchFamily="34" charset="0"/>
                        </a:rPr>
                        <a:t>80</a:t>
                      </a:r>
                      <a:r>
                        <a:rPr lang="zh-CN" altLang="en-US" sz="1800" b="1" dirty="0">
                          <a:solidFill>
                            <a:schemeClr val="bg1"/>
                          </a:solidFill>
                          <a:latin typeface="Calibri" panose="020F0502020204030204" pitchFamily="34" charset="0"/>
                          <a:ea typeface="微软雅黑" panose="020B0503020204020204" pitchFamily="34" charset="-122"/>
                          <a:cs typeface="Calibri" panose="020F0502020204030204" pitchFamily="34" charset="0"/>
                        </a:rPr>
                        <a:t>万</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46E88"/>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buNone/>
                      </a:pPr>
                      <a:r>
                        <a:rPr lang="en-US" altLang="zh-CN" sz="1800" b="1" dirty="0">
                          <a:solidFill>
                            <a:schemeClr val="bg1"/>
                          </a:solidFill>
                          <a:latin typeface="Calibri" panose="020F0502020204030204" pitchFamily="34" charset="0"/>
                          <a:ea typeface="微软雅黑" panose="020B0503020204020204" pitchFamily="34" charset="-122"/>
                          <a:cs typeface="Calibri" panose="020F0502020204030204" pitchFamily="34" charset="0"/>
                        </a:rPr>
                        <a:t>1h</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46E88"/>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buNone/>
                      </a:pPr>
                      <a:r>
                        <a:rPr lang="zh-CN" altLang="en-US" sz="1800" b="1" dirty="0">
                          <a:solidFill>
                            <a:schemeClr val="bg1"/>
                          </a:solidFill>
                          <a:latin typeface="Calibri" panose="020F0502020204030204" pitchFamily="34" charset="0"/>
                          <a:ea typeface="微软雅黑" panose="020B0503020204020204" pitchFamily="34" charset="-122"/>
                          <a:cs typeface="Calibri" panose="020F0502020204030204" pitchFamily="34" charset="0"/>
                        </a:rPr>
                        <a:t>苏州</a:t>
                      </a:r>
                      <a:r>
                        <a:rPr lang="en-US" altLang="zh-CN" sz="1800" b="1" dirty="0">
                          <a:solidFill>
                            <a:schemeClr val="bg1"/>
                          </a:solidFill>
                          <a:latin typeface="Calibri" panose="020F0502020204030204" pitchFamily="34" charset="0"/>
                          <a:ea typeface="微软雅黑" panose="020B0503020204020204" pitchFamily="34" charset="-122"/>
                          <a:cs typeface="Calibri" panose="020F0502020204030204" pitchFamily="34" charset="0"/>
                        </a:rPr>
                        <a:t>/</a:t>
                      </a:r>
                      <a:r>
                        <a:rPr lang="zh-CN" altLang="en-US" sz="1800" b="1" dirty="0">
                          <a:solidFill>
                            <a:schemeClr val="bg1"/>
                          </a:solidFill>
                          <a:latin typeface="Calibri" panose="020F0502020204030204" pitchFamily="34" charset="0"/>
                          <a:ea typeface="微软雅黑" panose="020B0503020204020204" pitchFamily="34" charset="-122"/>
                          <a:cs typeface="Calibri" panose="020F0502020204030204" pitchFamily="34" charset="0"/>
                        </a:rPr>
                        <a:t>无锡</a:t>
                      </a:r>
                      <a:r>
                        <a:rPr lang="en-US" altLang="zh-CN" sz="1800" b="1" dirty="0">
                          <a:solidFill>
                            <a:schemeClr val="bg1"/>
                          </a:solidFill>
                          <a:latin typeface="Calibri" panose="020F0502020204030204" pitchFamily="34" charset="0"/>
                          <a:ea typeface="微软雅黑" panose="020B0503020204020204" pitchFamily="34" charset="-122"/>
                          <a:cs typeface="Calibri" panose="020F0502020204030204" pitchFamily="34" charset="0"/>
                        </a:rPr>
                        <a:t>/</a:t>
                      </a:r>
                      <a:r>
                        <a:rPr lang="zh-CN" altLang="en-US" sz="1800" b="1" dirty="0">
                          <a:solidFill>
                            <a:schemeClr val="bg1"/>
                          </a:solidFill>
                          <a:latin typeface="Calibri" panose="020F0502020204030204" pitchFamily="34" charset="0"/>
                          <a:ea typeface="微软雅黑" panose="020B0503020204020204" pitchFamily="34" charset="-122"/>
                          <a:cs typeface="Calibri" panose="020F0502020204030204" pitchFamily="34" charset="0"/>
                        </a:rPr>
                        <a:t>嘉兴</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46E88"/>
                    </a:solidFill>
                  </a:tcPr>
                </a:tc>
                <a:extLst>
                  <a:ext uri="{0D108BD9-81ED-4DB2-BD59-A6C34878D82A}">
                    <a16:rowId xmlns:a16="http://schemas.microsoft.com/office/drawing/2014/main" val="10002"/>
                  </a:ext>
                </a:extLst>
              </a:tr>
              <a:tr h="450687">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buNone/>
                      </a:pPr>
                      <a:r>
                        <a:rPr lang="en-US" altLang="zh-CN" sz="1800" b="1" dirty="0">
                          <a:solidFill>
                            <a:schemeClr val="bg1"/>
                          </a:solidFill>
                          <a:latin typeface="Calibri" panose="020F0502020204030204" pitchFamily="34" charset="0"/>
                          <a:ea typeface="微软雅黑" panose="020B0503020204020204" pitchFamily="34" charset="-122"/>
                          <a:cs typeface="Calibri" panose="020F0502020204030204" pitchFamily="34" charset="0"/>
                        </a:rPr>
                        <a:t>200KM</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buNone/>
                      </a:pPr>
                      <a:r>
                        <a:rPr lang="en-US" altLang="zh-CN" sz="1800" b="1" dirty="0">
                          <a:solidFill>
                            <a:schemeClr val="bg1"/>
                          </a:solidFill>
                          <a:latin typeface="Calibri" panose="020F0502020204030204" pitchFamily="34" charset="0"/>
                          <a:ea typeface="微软雅黑" panose="020B0503020204020204" pitchFamily="34" charset="-122"/>
                          <a:cs typeface="Calibri" panose="020F0502020204030204" pitchFamily="34" charset="0"/>
                        </a:rPr>
                        <a:t>320</a:t>
                      </a:r>
                      <a:r>
                        <a:rPr lang="zh-CN" altLang="en-US" sz="1800" b="1" dirty="0">
                          <a:solidFill>
                            <a:schemeClr val="bg1"/>
                          </a:solidFill>
                          <a:latin typeface="Calibri" panose="020F0502020204030204" pitchFamily="34" charset="0"/>
                          <a:ea typeface="微软雅黑" panose="020B0503020204020204" pitchFamily="34" charset="-122"/>
                          <a:cs typeface="Calibri" panose="020F0502020204030204" pitchFamily="34" charset="0"/>
                        </a:rPr>
                        <a:t>万</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buNone/>
                      </a:pPr>
                      <a:r>
                        <a:rPr lang="en-US" altLang="zh-CN" sz="1800" b="1" dirty="0">
                          <a:solidFill>
                            <a:schemeClr val="bg1"/>
                          </a:solidFill>
                          <a:latin typeface="Calibri" panose="020F0502020204030204" pitchFamily="34" charset="0"/>
                          <a:ea typeface="微软雅黑" panose="020B0503020204020204" pitchFamily="34" charset="-122"/>
                          <a:cs typeface="Calibri" panose="020F0502020204030204" pitchFamily="34" charset="0"/>
                        </a:rPr>
                        <a:t>2h</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800" b="1" dirty="0">
                          <a:solidFill>
                            <a:schemeClr val="bg1"/>
                          </a:solidFill>
                          <a:latin typeface="Calibri" panose="020F0502020204030204" pitchFamily="34" charset="0"/>
                          <a:ea typeface="微软雅黑" panose="020B0503020204020204" pitchFamily="34" charset="-122"/>
                          <a:cs typeface="Calibri" panose="020F0502020204030204" pitchFamily="34" charset="0"/>
                        </a:rPr>
                        <a:t>杭州</a:t>
                      </a:r>
                      <a:r>
                        <a:rPr lang="en-US" altLang="zh-CN" sz="1800" b="1" dirty="0">
                          <a:solidFill>
                            <a:schemeClr val="bg1"/>
                          </a:solidFill>
                          <a:latin typeface="Calibri" panose="020F0502020204030204" pitchFamily="34" charset="0"/>
                          <a:ea typeface="微软雅黑" panose="020B0503020204020204" pitchFamily="34" charset="-122"/>
                          <a:cs typeface="Calibri" panose="020F0502020204030204" pitchFamily="34" charset="0"/>
                        </a:rPr>
                        <a:t>/</a:t>
                      </a:r>
                      <a:r>
                        <a:rPr lang="zh-CN" altLang="en-US" sz="1800" b="1" dirty="0">
                          <a:solidFill>
                            <a:schemeClr val="bg1"/>
                          </a:solidFill>
                          <a:latin typeface="Calibri" panose="020F0502020204030204" pitchFamily="34" charset="0"/>
                          <a:ea typeface="微软雅黑" panose="020B0503020204020204" pitchFamily="34" charset="-122"/>
                          <a:cs typeface="Calibri" panose="020F0502020204030204" pitchFamily="34" charset="0"/>
                        </a:rPr>
                        <a:t>常州</a:t>
                      </a:r>
                      <a:r>
                        <a:rPr lang="en-US" altLang="zh-CN" sz="1800" b="1" dirty="0">
                          <a:solidFill>
                            <a:schemeClr val="bg1"/>
                          </a:solidFill>
                          <a:latin typeface="Calibri" panose="020F0502020204030204" pitchFamily="34" charset="0"/>
                          <a:ea typeface="微软雅黑" panose="020B0503020204020204" pitchFamily="34" charset="-122"/>
                          <a:cs typeface="Calibri" panose="020F0502020204030204" pitchFamily="34" charset="0"/>
                        </a:rPr>
                        <a:t>/</a:t>
                      </a:r>
                      <a:r>
                        <a:rPr lang="zh-CN" altLang="en-US" sz="1800" b="1" dirty="0">
                          <a:solidFill>
                            <a:schemeClr val="bg1"/>
                          </a:solidFill>
                          <a:latin typeface="Calibri" panose="020F0502020204030204" pitchFamily="34" charset="0"/>
                          <a:ea typeface="微软雅黑" panose="020B0503020204020204" pitchFamily="34" charset="-122"/>
                          <a:cs typeface="Calibri" panose="020F0502020204030204" pitchFamily="34" charset="0"/>
                        </a:rPr>
                        <a:t>湖州</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4738168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26526" y="0"/>
            <a:ext cx="13029474" cy="6283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Rectangle 29"/>
          <p:cNvSpPr txBox="1"/>
          <p:nvPr/>
        </p:nvSpPr>
        <p:spPr>
          <a:xfrm>
            <a:off x="530543" y="689669"/>
            <a:ext cx="2328541" cy="5027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rIns="60959">
            <a:spAutoFit/>
          </a:bodyPr>
          <a:lstStyle>
            <a:lvl1pPr>
              <a:lnSpc>
                <a:spcPct val="150000"/>
              </a:lnSpc>
              <a:defRPr sz="1900" b="1">
                <a:solidFill>
                  <a:srgbClr val="13405B"/>
                </a:solidFill>
                <a:latin typeface="Calibri"/>
                <a:ea typeface="Calibri"/>
                <a:cs typeface="Calibri"/>
                <a:sym typeface="Calibri"/>
              </a:defRPr>
            </a:lvl1pPr>
          </a:lstStyle>
          <a:p>
            <a:pPr algn="l" defTabSz="609585" hangingPunct="1">
              <a:lnSpc>
                <a:spcPct val="100000"/>
              </a:lnSpc>
            </a:pPr>
            <a:r>
              <a:rPr lang="en-US" sz="2667" kern="1200" dirty="0"/>
              <a:t>Surroundings</a:t>
            </a:r>
          </a:p>
        </p:txBody>
      </p:sp>
      <p:pic>
        <p:nvPicPr>
          <p:cNvPr id="8" name="图片 10" descr="微信图片_20180305164237.jpg"/>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4876800" y="26125"/>
            <a:ext cx="9844152" cy="6230983"/>
          </a:xfrm>
          <a:prstGeom prst="rect">
            <a:avLst/>
          </a:prstGeom>
        </p:spPr>
      </p:pic>
      <p:sp>
        <p:nvSpPr>
          <p:cNvPr id="43" name="矩形 1"/>
          <p:cNvSpPr/>
          <p:nvPr/>
        </p:nvSpPr>
        <p:spPr>
          <a:xfrm>
            <a:off x="4193177" y="6596742"/>
            <a:ext cx="5560423" cy="2072619"/>
          </a:xfrm>
          <a:prstGeom prst="rect">
            <a:avLst/>
          </a:prstGeom>
        </p:spPr>
        <p:txBody>
          <a:bodyPr wrap="square">
            <a:spAutoFit/>
          </a:bodyPr>
          <a:lstStyle/>
          <a:p>
            <a:r>
              <a:rPr lang="en-US" altLang="zh-CN" sz="3600" b="1" dirty="0">
                <a:solidFill>
                  <a:srgbClr val="05425C"/>
                </a:solidFill>
                <a:latin typeface="Calibri" panose="020F0502020204030204" pitchFamily="34" charset="0"/>
                <a:cs typeface="Calibri" panose="020F0502020204030204" pitchFamily="34" charset="0"/>
              </a:rPr>
              <a:t>Shi xi software park</a:t>
            </a:r>
            <a:r>
              <a:rPr lang="en-US" altLang="zh-CN" sz="5400" b="1" dirty="0">
                <a:solidFill>
                  <a:srgbClr val="05425C"/>
                </a:solidFill>
                <a:latin typeface="Calibri" panose="020F0502020204030204" pitchFamily="34" charset="0"/>
                <a:cs typeface="Calibri" panose="020F0502020204030204" pitchFamily="34" charset="0"/>
              </a:rPr>
              <a:t> </a:t>
            </a:r>
          </a:p>
          <a:p>
            <a:r>
              <a:rPr lang="en-US" altLang="zh-CN" sz="1867" b="1" dirty="0">
                <a:solidFill>
                  <a:schemeClr val="bg1"/>
                </a:solidFill>
                <a:latin typeface="Calibri" panose="020F0502020204030204" pitchFamily="34" charset="0"/>
                <a:cs typeface="Calibri" panose="020F0502020204030204" pitchFamily="34" charset="0"/>
              </a:rPr>
              <a:t>Enterprises: Huawei R &amp; D Center, </a:t>
            </a:r>
            <a:r>
              <a:rPr lang="en-US" altLang="zh-CN" sz="1867" b="1" dirty="0" err="1">
                <a:solidFill>
                  <a:schemeClr val="bg1"/>
                </a:solidFill>
                <a:latin typeface="Calibri" panose="020F0502020204030204" pitchFamily="34" charset="0"/>
                <a:cs typeface="Calibri" panose="020F0502020204030204" pitchFamily="34" charset="0"/>
              </a:rPr>
              <a:t>Tencent</a:t>
            </a:r>
            <a:r>
              <a:rPr lang="en-US" altLang="zh-CN" sz="1867" b="1" dirty="0">
                <a:solidFill>
                  <a:schemeClr val="bg1"/>
                </a:solidFill>
                <a:latin typeface="Calibri" panose="020F0502020204030204" pitchFamily="34" charset="0"/>
                <a:cs typeface="Calibri" panose="020F0502020204030204" pitchFamily="34" charset="0"/>
              </a:rPr>
              <a:t>, </a:t>
            </a:r>
            <a:r>
              <a:rPr lang="en-US" altLang="zh-CN" sz="1867" b="1" dirty="0" err="1">
                <a:solidFill>
                  <a:schemeClr val="bg1"/>
                </a:solidFill>
                <a:latin typeface="Calibri" panose="020F0502020204030204" pitchFamily="34" charset="0"/>
                <a:cs typeface="Calibri" panose="020F0502020204030204" pitchFamily="34" charset="0"/>
              </a:rPr>
              <a:t>Caohejing</a:t>
            </a:r>
            <a:endParaRPr lang="en-US" altLang="zh-CN" sz="1867" b="1" dirty="0">
              <a:solidFill>
                <a:schemeClr val="bg1"/>
              </a:solidFill>
              <a:latin typeface="Calibri" panose="020F0502020204030204" pitchFamily="34" charset="0"/>
              <a:cs typeface="Calibri" panose="020F0502020204030204" pitchFamily="34" charset="0"/>
            </a:endParaRPr>
          </a:p>
          <a:p>
            <a:r>
              <a:rPr lang="en-US" altLang="zh-CN" sz="1867" b="1" dirty="0">
                <a:solidFill>
                  <a:schemeClr val="bg1"/>
                </a:solidFill>
                <a:latin typeface="Calibri" panose="020F0502020204030204" pitchFamily="34" charset="0"/>
                <a:cs typeface="Calibri" panose="020F0502020204030204" pitchFamily="34" charset="0"/>
              </a:rPr>
              <a:t>Scale: 2 million m2 in 2020</a:t>
            </a:r>
          </a:p>
          <a:p>
            <a:r>
              <a:rPr lang="en-US" altLang="zh-CN" sz="1867" b="1" dirty="0">
                <a:solidFill>
                  <a:schemeClr val="bg1"/>
                </a:solidFill>
                <a:latin typeface="Calibri" panose="020F0502020204030204" pitchFamily="34" charset="0"/>
                <a:cs typeface="Calibri" panose="020F0502020204030204" pitchFamily="34" charset="0"/>
              </a:rPr>
              <a:t>Population</a:t>
            </a:r>
            <a:r>
              <a:rPr lang="zh-CN" altLang="en-US" sz="1867" b="1" dirty="0">
                <a:solidFill>
                  <a:schemeClr val="bg1"/>
                </a:solidFill>
                <a:latin typeface="Calibri" panose="020F0502020204030204" pitchFamily="34" charset="0"/>
                <a:cs typeface="Calibri" panose="020F0502020204030204" pitchFamily="34" charset="0"/>
              </a:rPr>
              <a:t>：</a:t>
            </a:r>
            <a:r>
              <a:rPr lang="en-US" altLang="zh-CN" sz="1867" dirty="0">
                <a:solidFill>
                  <a:schemeClr val="bg1"/>
                </a:solidFill>
                <a:latin typeface="Calibri" panose="020F0502020204030204" pitchFamily="34" charset="0"/>
                <a:ea typeface="微软雅黑" panose="020B0503020204020204" pitchFamily="34" charset="-122"/>
                <a:cs typeface="Calibri" panose="020F0502020204030204" pitchFamily="34" charset="0"/>
              </a:rPr>
              <a:t>80,000 in 2020</a:t>
            </a:r>
          </a:p>
          <a:p>
            <a:r>
              <a:rPr lang="en-US" altLang="zh-CN" sz="1867" b="1" dirty="0">
                <a:solidFill>
                  <a:schemeClr val="bg1"/>
                </a:solidFill>
                <a:latin typeface="Calibri" panose="020F0502020204030204" pitchFamily="34" charset="0"/>
                <a:cs typeface="Calibri" panose="020F0502020204030204" pitchFamily="34" charset="0"/>
              </a:rPr>
              <a:t>Production value: 60 billion in 2020</a:t>
            </a:r>
            <a:endParaRPr lang="en-US" altLang="zh-CN" sz="1867"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grpSp>
        <p:nvGrpSpPr>
          <p:cNvPr id="5" name="Group 4"/>
          <p:cNvGrpSpPr/>
          <p:nvPr/>
        </p:nvGrpSpPr>
        <p:grpSpPr>
          <a:xfrm>
            <a:off x="10632346" y="5238206"/>
            <a:ext cx="5199837" cy="3905794"/>
            <a:chOff x="10841352" y="5120641"/>
            <a:chExt cx="5199837" cy="3905794"/>
          </a:xfrm>
        </p:grpSpPr>
        <p:sp>
          <p:nvSpPr>
            <p:cNvPr id="56" name="圆角矩形 23"/>
            <p:cNvSpPr/>
            <p:nvPr/>
          </p:nvSpPr>
          <p:spPr>
            <a:xfrm>
              <a:off x="10841352" y="5120641"/>
              <a:ext cx="5199837" cy="3905794"/>
            </a:xfrm>
            <a:prstGeom prst="roundRect">
              <a:avLst>
                <a:gd name="adj" fmla="val 6372"/>
              </a:avLst>
            </a:prstGeom>
            <a:solidFill>
              <a:srgbClr val="146E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zh-CN" sz="1467" dirty="0">
                <a:solidFill>
                  <a:schemeClr val="tx1"/>
                </a:solidFill>
              </a:endParaRPr>
            </a:p>
          </p:txBody>
        </p:sp>
        <p:grpSp>
          <p:nvGrpSpPr>
            <p:cNvPr id="57" name="Group 56"/>
            <p:cNvGrpSpPr/>
            <p:nvPr/>
          </p:nvGrpSpPr>
          <p:grpSpPr>
            <a:xfrm>
              <a:off x="11212201" y="5220388"/>
              <a:ext cx="4776736" cy="3570976"/>
              <a:chOff x="1051883" y="4359025"/>
              <a:chExt cx="4776736" cy="3570976"/>
            </a:xfrm>
          </p:grpSpPr>
          <p:sp>
            <p:nvSpPr>
              <p:cNvPr id="58" name="TextBox 6"/>
              <p:cNvSpPr txBox="1"/>
              <p:nvPr/>
            </p:nvSpPr>
            <p:spPr>
              <a:xfrm>
                <a:off x="1432613" y="4359025"/>
                <a:ext cx="4396006" cy="3570976"/>
              </a:xfrm>
              <a:prstGeom prst="rect">
                <a:avLst/>
              </a:prstGeom>
              <a:noFill/>
            </p:spPr>
            <p:txBody>
              <a:bodyPr wrap="square" lIns="121913" tIns="60959" rIns="121913" bIns="60959" rtlCol="0">
                <a:spAutoFit/>
              </a:bodyPr>
              <a:lstStyle/>
              <a:p>
                <a:r>
                  <a:rPr lang="en-US" altLang="zh-CN" sz="1867" b="1" dirty="0">
                    <a:solidFill>
                      <a:schemeClr val="bg1"/>
                    </a:solidFill>
                    <a:latin typeface="Calibri" panose="020F0502020204030204" pitchFamily="34" charset="0"/>
                    <a:cs typeface="Calibri" panose="020F0502020204030204" pitchFamily="34" charset="0"/>
                  </a:rPr>
                  <a:t>High scale community </a:t>
                </a:r>
              </a:p>
              <a:p>
                <a:r>
                  <a:rPr lang="en-US" altLang="zh-CN" sz="1867" dirty="0">
                    <a:solidFill>
                      <a:schemeClr val="bg1"/>
                    </a:solidFill>
                    <a:latin typeface="Calibri" panose="020F0502020204030204" pitchFamily="34" charset="0"/>
                    <a:ea typeface="微软雅黑" panose="020B0503020204020204" pitchFamily="34" charset="-122"/>
                    <a:cs typeface="Calibri" panose="020F0502020204030204" pitchFamily="34" charset="0"/>
                  </a:rPr>
                  <a:t>5000</a:t>
                </a:r>
                <a:r>
                  <a:rPr lang="zh-CN" altLang="en-US" sz="1867" dirty="0">
                    <a:solidFill>
                      <a:schemeClr val="bg1"/>
                    </a:solidFill>
                    <a:latin typeface="Calibri" panose="020F0502020204030204" pitchFamily="34" charset="0"/>
                    <a:ea typeface="微软雅黑" panose="020B0503020204020204" pitchFamily="34" charset="-122"/>
                    <a:cs typeface="Calibri" panose="020F0502020204030204" pitchFamily="34" charset="0"/>
                  </a:rPr>
                  <a:t> </a:t>
                </a:r>
                <a:r>
                  <a:rPr lang="en-US" altLang="zh-CN" sz="1867" dirty="0">
                    <a:solidFill>
                      <a:schemeClr val="bg1"/>
                    </a:solidFill>
                    <a:latin typeface="Calibri" panose="020F0502020204030204" pitchFamily="34" charset="0"/>
                    <a:ea typeface="微软雅黑" panose="020B0503020204020204" pitchFamily="34" charset="-122"/>
                    <a:cs typeface="Calibri" panose="020F0502020204030204" pitchFamily="34" charset="0"/>
                  </a:rPr>
                  <a:t>villas  with 5 </a:t>
                </a:r>
                <a:r>
                  <a:rPr lang="en-US" altLang="zh-CN" sz="1867" dirty="0" err="1">
                    <a:solidFill>
                      <a:schemeClr val="bg1"/>
                    </a:solidFill>
                    <a:latin typeface="Calibri" panose="020F0502020204030204" pitchFamily="34" charset="0"/>
                    <a:ea typeface="微软雅黑" panose="020B0503020204020204" pitchFamily="34" charset="-122"/>
                    <a:cs typeface="Calibri" panose="020F0502020204030204" pitchFamily="34" charset="0"/>
                  </a:rPr>
                  <a:t>kms</a:t>
                </a:r>
                <a:endParaRPr lang="en-US" altLang="zh-CN" sz="1867"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a:p>
                <a:endParaRPr lang="en-US" altLang="zh-CN" sz="1867"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a:p>
                <a:r>
                  <a:rPr lang="en-US" altLang="zh-CN" sz="1867" b="1" dirty="0">
                    <a:solidFill>
                      <a:schemeClr val="bg1"/>
                    </a:solidFill>
                    <a:latin typeface="Calibri" panose="020F0502020204030204" pitchFamily="34" charset="0"/>
                    <a:cs typeface="Calibri" panose="020F0502020204030204" pitchFamily="34" charset="0"/>
                  </a:rPr>
                  <a:t> International School, Kindergartens </a:t>
                </a:r>
                <a:r>
                  <a:rPr lang="en-US" altLang="zh-CN" sz="1867" b="1" dirty="0">
                    <a:solidFill>
                      <a:schemeClr val="bg1"/>
                    </a:solidFill>
                    <a:latin typeface="Calibri" panose="020F0502020204030204" pitchFamily="34" charset="0"/>
                    <a:ea typeface="微软雅黑" panose="020B0503020204020204" pitchFamily="34" charset="-122"/>
                    <a:cs typeface="Calibri" panose="020F0502020204030204" pitchFamily="34" charset="0"/>
                  </a:rPr>
                  <a:t>14 International School, Kindergartens </a:t>
                </a:r>
                <a:endParaRPr lang="en-US" altLang="zh-CN" sz="1867" b="1" spc="400"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a:p>
                <a:endParaRPr lang="en-US" altLang="zh-CN" sz="1867" b="1" dirty="0">
                  <a:solidFill>
                    <a:schemeClr val="bg1"/>
                  </a:solidFill>
                  <a:latin typeface="Calibri" panose="020F0502020204030204" pitchFamily="34" charset="0"/>
                  <a:cs typeface="Calibri" panose="020F0502020204030204" pitchFamily="34" charset="0"/>
                </a:endParaRPr>
              </a:p>
              <a:p>
                <a:r>
                  <a:rPr lang="en-US" altLang="zh-CN" sz="1867" b="1" dirty="0">
                    <a:solidFill>
                      <a:schemeClr val="bg1"/>
                    </a:solidFill>
                    <a:latin typeface="Calibri" panose="020F0502020204030204" pitchFamily="34" charset="0"/>
                    <a:cs typeface="Calibri" panose="020F0502020204030204" pitchFamily="34" charset="0"/>
                  </a:rPr>
                  <a:t>30 minutes driving time </a:t>
                </a:r>
              </a:p>
              <a:p>
                <a:r>
                  <a:rPr lang="en-US" altLang="zh-CN" sz="1867" dirty="0">
                    <a:solidFill>
                      <a:schemeClr val="bg1"/>
                    </a:solidFill>
                    <a:latin typeface="Calibri" panose="020F0502020204030204" pitchFamily="34" charset="0"/>
                    <a:ea typeface="微软雅黑" panose="020B0503020204020204" pitchFamily="34" charset="-122"/>
                    <a:cs typeface="Calibri" panose="020F0502020204030204" pitchFamily="34" charset="0"/>
                  </a:rPr>
                  <a:t>Cover 3 million population ,</a:t>
                </a:r>
              </a:p>
              <a:p>
                <a:r>
                  <a:rPr lang="en-US" altLang="zh-CN" sz="1867" dirty="0">
                    <a:solidFill>
                      <a:schemeClr val="bg1"/>
                    </a:solidFill>
                    <a:latin typeface="Calibri" panose="020F0502020204030204" pitchFamily="34" charset="0"/>
                    <a:ea typeface="微软雅黑" panose="020B0503020204020204" pitchFamily="34" charset="-122"/>
                    <a:cs typeface="Calibri" panose="020F0502020204030204" pitchFamily="34" charset="0"/>
                  </a:rPr>
                  <a:t>60000 children aged 3-10</a:t>
                </a:r>
              </a:p>
              <a:p>
                <a:endParaRPr lang="en-US" altLang="zh-CN" sz="1867" b="1" dirty="0">
                  <a:solidFill>
                    <a:schemeClr val="bg1"/>
                  </a:solidFill>
                  <a:latin typeface="Calibri" panose="020F0502020204030204" pitchFamily="34" charset="0"/>
                  <a:cs typeface="Calibri" panose="020F0502020204030204" pitchFamily="34" charset="0"/>
                </a:endParaRPr>
              </a:p>
              <a:p>
                <a:r>
                  <a:rPr lang="en-US" altLang="zh-CN" sz="1867" dirty="0">
                    <a:solidFill>
                      <a:schemeClr val="bg1"/>
                    </a:solidFill>
                    <a:latin typeface="Calibri" panose="020F0502020204030204" pitchFamily="34" charset="0"/>
                    <a:ea typeface="微软雅黑" panose="020B0503020204020204" pitchFamily="34" charset="-122"/>
                    <a:cs typeface="Calibri" panose="020F0502020204030204" pitchFamily="34" charset="0"/>
                  </a:rPr>
                  <a:t>Abundant tourism resources</a:t>
                </a:r>
              </a:p>
              <a:p>
                <a:r>
                  <a:rPr lang="en-US" altLang="zh-CN" sz="1867" dirty="0">
                    <a:solidFill>
                      <a:schemeClr val="bg1"/>
                    </a:solidFill>
                    <a:latin typeface="Calibri" panose="020F0502020204030204" pitchFamily="34" charset="0"/>
                    <a:ea typeface="微软雅黑" panose="020B0503020204020204" pitchFamily="34" charset="-122"/>
                    <a:cs typeface="Calibri" panose="020F0502020204030204" pitchFamily="34" charset="0"/>
                  </a:rPr>
                  <a:t>Abundant scenic spots and hotels</a:t>
                </a:r>
              </a:p>
            </p:txBody>
          </p:sp>
          <p:sp>
            <p:nvSpPr>
              <p:cNvPr id="59" name="椭圆 8"/>
              <p:cNvSpPr/>
              <p:nvPr/>
            </p:nvSpPr>
            <p:spPr>
              <a:xfrm>
                <a:off x="1051883" y="5526447"/>
                <a:ext cx="445827" cy="298248"/>
              </a:xfrm>
              <a:custGeom>
                <a:avLst/>
                <a:gdLst>
                  <a:gd name="connsiteX0" fmla="*/ 117399 w 337212"/>
                  <a:gd name="connsiteY0" fmla="*/ 192088 h 309563"/>
                  <a:gd name="connsiteX1" fmla="*/ 130099 w 337212"/>
                  <a:gd name="connsiteY1" fmla="*/ 196036 h 309563"/>
                  <a:gd name="connsiteX2" fmla="*/ 130099 w 337212"/>
                  <a:gd name="connsiteY2" fmla="*/ 278941 h 309563"/>
                  <a:gd name="connsiteX3" fmla="*/ 117399 w 337212"/>
                  <a:gd name="connsiteY3" fmla="*/ 292101 h 309563"/>
                  <a:gd name="connsiteX4" fmla="*/ 176137 w 337212"/>
                  <a:gd name="connsiteY4" fmla="*/ 187325 h 309563"/>
                  <a:gd name="connsiteX5" fmla="*/ 187250 w 337212"/>
                  <a:gd name="connsiteY5" fmla="*/ 191271 h 309563"/>
                  <a:gd name="connsiteX6" fmla="*/ 187250 w 337212"/>
                  <a:gd name="connsiteY6" fmla="*/ 267562 h 309563"/>
                  <a:gd name="connsiteX7" fmla="*/ 176137 w 337212"/>
                  <a:gd name="connsiteY7" fmla="*/ 279400 h 309563"/>
                  <a:gd name="connsiteX8" fmla="*/ 176137 w 337212"/>
                  <a:gd name="connsiteY8" fmla="*/ 187325 h 309563"/>
                  <a:gd name="connsiteX9" fmla="*/ 231699 w 337212"/>
                  <a:gd name="connsiteY9" fmla="*/ 180975 h 309563"/>
                  <a:gd name="connsiteX10" fmla="*/ 239637 w 337212"/>
                  <a:gd name="connsiteY10" fmla="*/ 184982 h 309563"/>
                  <a:gd name="connsiteX11" fmla="*/ 239637 w 337212"/>
                  <a:gd name="connsiteY11" fmla="*/ 254429 h 309563"/>
                  <a:gd name="connsiteX12" fmla="*/ 231699 w 337212"/>
                  <a:gd name="connsiteY12" fmla="*/ 265113 h 309563"/>
                  <a:gd name="connsiteX13" fmla="*/ 277737 w 337212"/>
                  <a:gd name="connsiteY13" fmla="*/ 177800 h 309563"/>
                  <a:gd name="connsiteX14" fmla="*/ 287262 w 337212"/>
                  <a:gd name="connsiteY14" fmla="*/ 180398 h 309563"/>
                  <a:gd name="connsiteX15" fmla="*/ 287262 w 337212"/>
                  <a:gd name="connsiteY15" fmla="*/ 238847 h 309563"/>
                  <a:gd name="connsiteX16" fmla="*/ 277737 w 337212"/>
                  <a:gd name="connsiteY16" fmla="*/ 249238 h 309563"/>
                  <a:gd name="connsiteX17" fmla="*/ 280912 w 337212"/>
                  <a:gd name="connsiteY17" fmla="*/ 92075 h 309563"/>
                  <a:gd name="connsiteX18" fmla="*/ 307493 w 337212"/>
                  <a:gd name="connsiteY18" fmla="*/ 92075 h 309563"/>
                  <a:gd name="connsiteX19" fmla="*/ 315468 w 337212"/>
                  <a:gd name="connsiteY19" fmla="*/ 97314 h 309563"/>
                  <a:gd name="connsiteX20" fmla="*/ 336733 w 337212"/>
                  <a:gd name="connsiteY20" fmla="*/ 158869 h 309563"/>
                  <a:gd name="connsiteX21" fmla="*/ 331417 w 337212"/>
                  <a:gd name="connsiteY21" fmla="*/ 169347 h 309563"/>
                  <a:gd name="connsiteX22" fmla="*/ 320784 w 337212"/>
                  <a:gd name="connsiteY22" fmla="*/ 164108 h 309563"/>
                  <a:gd name="connsiteX23" fmla="*/ 314139 w 337212"/>
                  <a:gd name="connsiteY23" fmla="*/ 145772 h 309563"/>
                  <a:gd name="connsiteX24" fmla="*/ 314139 w 337212"/>
                  <a:gd name="connsiteY24" fmla="*/ 238761 h 309563"/>
                  <a:gd name="connsiteX25" fmla="*/ 304835 w 337212"/>
                  <a:gd name="connsiteY25" fmla="*/ 249238 h 309563"/>
                  <a:gd name="connsiteX26" fmla="*/ 294203 w 337212"/>
                  <a:gd name="connsiteY26" fmla="*/ 238761 h 309563"/>
                  <a:gd name="connsiteX27" fmla="*/ 294203 w 337212"/>
                  <a:gd name="connsiteY27" fmla="*/ 179824 h 309563"/>
                  <a:gd name="connsiteX28" fmla="*/ 288886 w 337212"/>
                  <a:gd name="connsiteY28" fmla="*/ 179824 h 309563"/>
                  <a:gd name="connsiteX29" fmla="*/ 294203 w 337212"/>
                  <a:gd name="connsiteY29" fmla="*/ 178515 h 309563"/>
                  <a:gd name="connsiteX30" fmla="*/ 304835 w 337212"/>
                  <a:gd name="connsiteY30" fmla="*/ 157560 h 309563"/>
                  <a:gd name="connsiteX31" fmla="*/ 280912 w 337212"/>
                  <a:gd name="connsiteY31" fmla="*/ 92075 h 309563"/>
                  <a:gd name="connsiteX32" fmla="*/ 231699 w 337212"/>
                  <a:gd name="connsiteY32" fmla="*/ 82550 h 309563"/>
                  <a:gd name="connsiteX33" fmla="*/ 243745 w 337212"/>
                  <a:gd name="connsiteY33" fmla="*/ 82550 h 309563"/>
                  <a:gd name="connsiteX34" fmla="*/ 262484 w 337212"/>
                  <a:gd name="connsiteY34" fmla="*/ 82550 h 309563"/>
                  <a:gd name="connsiteX35" fmla="*/ 273192 w 337212"/>
                  <a:gd name="connsiteY35" fmla="*/ 89117 h 309563"/>
                  <a:gd name="connsiteX36" fmla="*/ 297285 w 337212"/>
                  <a:gd name="connsiteY36" fmla="*/ 160041 h 309563"/>
                  <a:gd name="connsiteX37" fmla="*/ 291931 w 337212"/>
                  <a:gd name="connsiteY37" fmla="*/ 171861 h 309563"/>
                  <a:gd name="connsiteX38" fmla="*/ 279885 w 337212"/>
                  <a:gd name="connsiteY38" fmla="*/ 166608 h 309563"/>
                  <a:gd name="connsiteX39" fmla="*/ 271854 w 337212"/>
                  <a:gd name="connsiteY39" fmla="*/ 144280 h 309563"/>
                  <a:gd name="connsiteX40" fmla="*/ 271854 w 337212"/>
                  <a:gd name="connsiteY40" fmla="*/ 253292 h 309563"/>
                  <a:gd name="connsiteX41" fmla="*/ 259807 w 337212"/>
                  <a:gd name="connsiteY41" fmla="*/ 265113 h 309563"/>
                  <a:gd name="connsiteX42" fmla="*/ 247761 w 337212"/>
                  <a:gd name="connsiteY42" fmla="*/ 253292 h 309563"/>
                  <a:gd name="connsiteX43" fmla="*/ 247761 w 337212"/>
                  <a:gd name="connsiteY43" fmla="*/ 183682 h 309563"/>
                  <a:gd name="connsiteX44" fmla="*/ 258469 w 337212"/>
                  <a:gd name="connsiteY44" fmla="*/ 160041 h 309563"/>
                  <a:gd name="connsiteX45" fmla="*/ 231699 w 337212"/>
                  <a:gd name="connsiteY45" fmla="*/ 82550 h 309563"/>
                  <a:gd name="connsiteX46" fmla="*/ 177724 w 337212"/>
                  <a:gd name="connsiteY46" fmla="*/ 77788 h 309563"/>
                  <a:gd name="connsiteX47" fmla="*/ 214510 w 337212"/>
                  <a:gd name="connsiteY47" fmla="*/ 77788 h 309563"/>
                  <a:gd name="connsiteX48" fmla="*/ 225021 w 337212"/>
                  <a:gd name="connsiteY48" fmla="*/ 85643 h 309563"/>
                  <a:gd name="connsiteX49" fmla="*/ 252610 w 337212"/>
                  <a:gd name="connsiteY49" fmla="*/ 162884 h 309563"/>
                  <a:gd name="connsiteX50" fmla="*/ 246041 w 337212"/>
                  <a:gd name="connsiteY50" fmla="*/ 175976 h 309563"/>
                  <a:gd name="connsiteX51" fmla="*/ 231590 w 337212"/>
                  <a:gd name="connsiteY51" fmla="*/ 169430 h 309563"/>
                  <a:gd name="connsiteX52" fmla="*/ 223707 w 337212"/>
                  <a:gd name="connsiteY52" fmla="*/ 145865 h 309563"/>
                  <a:gd name="connsiteX53" fmla="*/ 223707 w 337212"/>
                  <a:gd name="connsiteY53" fmla="*/ 266309 h 309563"/>
                  <a:gd name="connsiteX54" fmla="*/ 210569 w 337212"/>
                  <a:gd name="connsiteY54" fmla="*/ 279401 h 309563"/>
                  <a:gd name="connsiteX55" fmla="*/ 198745 w 337212"/>
                  <a:gd name="connsiteY55" fmla="*/ 266309 h 309563"/>
                  <a:gd name="connsiteX56" fmla="*/ 198745 w 337212"/>
                  <a:gd name="connsiteY56" fmla="*/ 189068 h 309563"/>
                  <a:gd name="connsiteX57" fmla="*/ 197759 w 337212"/>
                  <a:gd name="connsiteY57" fmla="*/ 189068 h 309563"/>
                  <a:gd name="connsiteX58" fmla="*/ 194803 w 337212"/>
                  <a:gd name="connsiteY58" fmla="*/ 189068 h 309563"/>
                  <a:gd name="connsiteX59" fmla="*/ 206628 w 337212"/>
                  <a:gd name="connsiteY59" fmla="*/ 178595 h 309563"/>
                  <a:gd name="connsiteX60" fmla="*/ 206628 w 337212"/>
                  <a:gd name="connsiteY60" fmla="*/ 162884 h 309563"/>
                  <a:gd name="connsiteX61" fmla="*/ 177724 w 337212"/>
                  <a:gd name="connsiteY61" fmla="*/ 79097 h 309563"/>
                  <a:gd name="connsiteX62" fmla="*/ 177724 w 337212"/>
                  <a:gd name="connsiteY62" fmla="*/ 77788 h 309563"/>
                  <a:gd name="connsiteX63" fmla="*/ 120574 w 337212"/>
                  <a:gd name="connsiteY63" fmla="*/ 73025 h 309563"/>
                  <a:gd name="connsiteX64" fmla="*/ 157008 w 337212"/>
                  <a:gd name="connsiteY64" fmla="*/ 73025 h 309563"/>
                  <a:gd name="connsiteX65" fmla="*/ 168720 w 337212"/>
                  <a:gd name="connsiteY65" fmla="*/ 80953 h 309563"/>
                  <a:gd name="connsiteX66" fmla="*/ 197347 w 337212"/>
                  <a:gd name="connsiteY66" fmla="*/ 166840 h 309563"/>
                  <a:gd name="connsiteX67" fmla="*/ 190840 w 337212"/>
                  <a:gd name="connsiteY67" fmla="*/ 181375 h 309563"/>
                  <a:gd name="connsiteX68" fmla="*/ 176527 w 337212"/>
                  <a:gd name="connsiteY68" fmla="*/ 173447 h 309563"/>
                  <a:gd name="connsiteX69" fmla="*/ 167418 w 337212"/>
                  <a:gd name="connsiteY69" fmla="*/ 148341 h 309563"/>
                  <a:gd name="connsiteX70" fmla="*/ 167418 w 337212"/>
                  <a:gd name="connsiteY70" fmla="*/ 279153 h 309563"/>
                  <a:gd name="connsiteX71" fmla="*/ 153105 w 337212"/>
                  <a:gd name="connsiteY71" fmla="*/ 293688 h 309563"/>
                  <a:gd name="connsiteX72" fmla="*/ 140093 w 337212"/>
                  <a:gd name="connsiteY72" fmla="*/ 279153 h 309563"/>
                  <a:gd name="connsiteX73" fmla="*/ 140093 w 337212"/>
                  <a:gd name="connsiteY73" fmla="*/ 195909 h 309563"/>
                  <a:gd name="connsiteX74" fmla="*/ 133586 w 337212"/>
                  <a:gd name="connsiteY74" fmla="*/ 195909 h 309563"/>
                  <a:gd name="connsiteX75" fmla="*/ 138791 w 337212"/>
                  <a:gd name="connsiteY75" fmla="*/ 194588 h 309563"/>
                  <a:gd name="connsiteX76" fmla="*/ 151804 w 337212"/>
                  <a:gd name="connsiteY76" fmla="*/ 166840 h 309563"/>
                  <a:gd name="connsiteX77" fmla="*/ 120574 w 337212"/>
                  <a:gd name="connsiteY77" fmla="*/ 73025 h 309563"/>
                  <a:gd name="connsiteX78" fmla="*/ 46220 w 337212"/>
                  <a:gd name="connsiteY78" fmla="*/ 66675 h 309563"/>
                  <a:gd name="connsiteX79" fmla="*/ 72821 w 337212"/>
                  <a:gd name="connsiteY79" fmla="*/ 66675 h 309563"/>
                  <a:gd name="connsiteX80" fmla="*/ 98092 w 337212"/>
                  <a:gd name="connsiteY80" fmla="*/ 66675 h 309563"/>
                  <a:gd name="connsiteX81" fmla="*/ 111393 w 337212"/>
                  <a:gd name="connsiteY81" fmla="*/ 74595 h 309563"/>
                  <a:gd name="connsiteX82" fmla="*/ 143315 w 337212"/>
                  <a:gd name="connsiteY82" fmla="*/ 169638 h 309563"/>
                  <a:gd name="connsiteX83" fmla="*/ 135334 w 337212"/>
                  <a:gd name="connsiteY83" fmla="*/ 185479 h 309563"/>
                  <a:gd name="connsiteX84" fmla="*/ 119374 w 337212"/>
                  <a:gd name="connsiteY84" fmla="*/ 177559 h 309563"/>
                  <a:gd name="connsiteX85" fmla="*/ 108733 w 337212"/>
                  <a:gd name="connsiteY85" fmla="*/ 148518 h 309563"/>
                  <a:gd name="connsiteX86" fmla="*/ 108733 w 337212"/>
                  <a:gd name="connsiteY86" fmla="*/ 295043 h 309563"/>
                  <a:gd name="connsiteX87" fmla="*/ 94102 w 337212"/>
                  <a:gd name="connsiteY87" fmla="*/ 309563 h 309563"/>
                  <a:gd name="connsiteX88" fmla="*/ 78141 w 337212"/>
                  <a:gd name="connsiteY88" fmla="*/ 295043 h 309563"/>
                  <a:gd name="connsiteX89" fmla="*/ 78141 w 337212"/>
                  <a:gd name="connsiteY89" fmla="*/ 202640 h 309563"/>
                  <a:gd name="connsiteX90" fmla="*/ 66171 w 337212"/>
                  <a:gd name="connsiteY90" fmla="*/ 202640 h 309563"/>
                  <a:gd name="connsiteX91" fmla="*/ 66171 w 337212"/>
                  <a:gd name="connsiteY91" fmla="*/ 295043 h 309563"/>
                  <a:gd name="connsiteX92" fmla="*/ 50210 w 337212"/>
                  <a:gd name="connsiteY92" fmla="*/ 309563 h 309563"/>
                  <a:gd name="connsiteX93" fmla="*/ 35579 w 337212"/>
                  <a:gd name="connsiteY93" fmla="*/ 295043 h 309563"/>
                  <a:gd name="connsiteX94" fmla="*/ 35579 w 337212"/>
                  <a:gd name="connsiteY94" fmla="*/ 148518 h 309563"/>
                  <a:gd name="connsiteX95" fmla="*/ 24938 w 337212"/>
                  <a:gd name="connsiteY95" fmla="*/ 177559 h 309563"/>
                  <a:gd name="connsiteX96" fmla="*/ 8978 w 337212"/>
                  <a:gd name="connsiteY96" fmla="*/ 185479 h 309563"/>
                  <a:gd name="connsiteX97" fmla="*/ 997 w 337212"/>
                  <a:gd name="connsiteY97" fmla="*/ 169638 h 309563"/>
                  <a:gd name="connsiteX98" fmla="*/ 32919 w 337212"/>
                  <a:gd name="connsiteY98" fmla="*/ 74595 h 309563"/>
                  <a:gd name="connsiteX99" fmla="*/ 46220 w 337212"/>
                  <a:gd name="connsiteY99" fmla="*/ 66675 h 309563"/>
                  <a:gd name="connsiteX100" fmla="*/ 289643 w 337212"/>
                  <a:gd name="connsiteY100" fmla="*/ 49213 h 309563"/>
                  <a:gd name="connsiteX101" fmla="*/ 309487 w 337212"/>
                  <a:gd name="connsiteY101" fmla="*/ 68263 h 309563"/>
                  <a:gd name="connsiteX102" fmla="*/ 289643 w 337212"/>
                  <a:gd name="connsiteY102" fmla="*/ 87313 h 309563"/>
                  <a:gd name="connsiteX103" fmla="*/ 269799 w 337212"/>
                  <a:gd name="connsiteY103" fmla="*/ 68263 h 309563"/>
                  <a:gd name="connsiteX104" fmla="*/ 271122 w 337212"/>
                  <a:gd name="connsiteY104" fmla="*/ 68263 h 309563"/>
                  <a:gd name="connsiteX105" fmla="*/ 272445 w 337212"/>
                  <a:gd name="connsiteY105" fmla="*/ 59373 h 309563"/>
                  <a:gd name="connsiteX106" fmla="*/ 289643 w 337212"/>
                  <a:gd name="connsiteY106" fmla="*/ 49213 h 309563"/>
                  <a:gd name="connsiteX107" fmla="*/ 244544 w 337212"/>
                  <a:gd name="connsiteY107" fmla="*/ 33338 h 309563"/>
                  <a:gd name="connsiteX108" fmla="*/ 266625 w 337212"/>
                  <a:gd name="connsiteY108" fmla="*/ 55699 h 309563"/>
                  <a:gd name="connsiteX109" fmla="*/ 244544 w 337212"/>
                  <a:gd name="connsiteY109" fmla="*/ 79376 h 309563"/>
                  <a:gd name="connsiteX110" fmla="*/ 223762 w 337212"/>
                  <a:gd name="connsiteY110" fmla="*/ 63592 h 309563"/>
                  <a:gd name="connsiteX111" fmla="*/ 226360 w 337212"/>
                  <a:gd name="connsiteY111" fmla="*/ 49123 h 309563"/>
                  <a:gd name="connsiteX112" fmla="*/ 226360 w 337212"/>
                  <a:gd name="connsiteY112" fmla="*/ 43861 h 309563"/>
                  <a:gd name="connsiteX113" fmla="*/ 244544 w 337212"/>
                  <a:gd name="connsiteY113" fmla="*/ 33338 h 309563"/>
                  <a:gd name="connsiteX114" fmla="*/ 192806 w 337212"/>
                  <a:gd name="connsiteY114" fmla="*/ 23813 h 309563"/>
                  <a:gd name="connsiteX115" fmla="*/ 217412 w 337212"/>
                  <a:gd name="connsiteY115" fmla="*/ 48420 h 309563"/>
                  <a:gd name="connsiteX116" fmla="*/ 192806 w 337212"/>
                  <a:gd name="connsiteY116" fmla="*/ 73026 h 309563"/>
                  <a:gd name="connsiteX117" fmla="*/ 168199 w 337212"/>
                  <a:gd name="connsiteY117" fmla="*/ 51010 h 309563"/>
                  <a:gd name="connsiteX118" fmla="*/ 170789 w 337212"/>
                  <a:gd name="connsiteY118" fmla="*/ 39354 h 309563"/>
                  <a:gd name="connsiteX119" fmla="*/ 170789 w 337212"/>
                  <a:gd name="connsiteY119" fmla="*/ 38059 h 309563"/>
                  <a:gd name="connsiteX120" fmla="*/ 192806 w 337212"/>
                  <a:gd name="connsiteY120" fmla="*/ 23813 h 309563"/>
                  <a:gd name="connsiteX121" fmla="*/ 133275 w 337212"/>
                  <a:gd name="connsiteY121" fmla="*/ 12700 h 309563"/>
                  <a:gd name="connsiteX122" fmla="*/ 160262 w 337212"/>
                  <a:gd name="connsiteY122" fmla="*/ 39029 h 309563"/>
                  <a:gd name="connsiteX123" fmla="*/ 133275 w 337212"/>
                  <a:gd name="connsiteY123" fmla="*/ 66675 h 309563"/>
                  <a:gd name="connsiteX124" fmla="*/ 106287 w 337212"/>
                  <a:gd name="connsiteY124" fmla="*/ 48245 h 309563"/>
                  <a:gd name="connsiteX125" fmla="*/ 111685 w 337212"/>
                  <a:gd name="connsiteY125" fmla="*/ 29814 h 309563"/>
                  <a:gd name="connsiteX126" fmla="*/ 110335 w 337212"/>
                  <a:gd name="connsiteY126" fmla="*/ 23232 h 309563"/>
                  <a:gd name="connsiteX127" fmla="*/ 133275 w 337212"/>
                  <a:gd name="connsiteY127" fmla="*/ 12700 h 309563"/>
                  <a:gd name="connsiteX128" fmla="*/ 72809 w 337212"/>
                  <a:gd name="connsiteY128" fmla="*/ 0 h 309563"/>
                  <a:gd name="connsiteX129" fmla="*/ 101525 w 337212"/>
                  <a:gd name="connsiteY129" fmla="*/ 30163 h 309563"/>
                  <a:gd name="connsiteX130" fmla="*/ 72809 w 337212"/>
                  <a:gd name="connsiteY130" fmla="*/ 60325 h 309563"/>
                  <a:gd name="connsiteX131" fmla="*/ 42787 w 337212"/>
                  <a:gd name="connsiteY131" fmla="*/ 30163 h 309563"/>
                  <a:gd name="connsiteX132" fmla="*/ 72809 w 337212"/>
                  <a:gd name="connsiteY132" fmla="*/ 0 h 30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37212" h="309563">
                    <a:moveTo>
                      <a:pt x="117399" y="192088"/>
                    </a:moveTo>
                    <a:cubicBezTo>
                      <a:pt x="121632" y="194720"/>
                      <a:pt x="125866" y="196036"/>
                      <a:pt x="130099" y="196036"/>
                    </a:cubicBezTo>
                    <a:cubicBezTo>
                      <a:pt x="130099" y="196036"/>
                      <a:pt x="130099" y="196036"/>
                      <a:pt x="130099" y="278941"/>
                    </a:cubicBezTo>
                    <a:cubicBezTo>
                      <a:pt x="130099" y="285521"/>
                      <a:pt x="124455" y="290785"/>
                      <a:pt x="117399" y="292101"/>
                    </a:cubicBezTo>
                    <a:close/>
                    <a:moveTo>
                      <a:pt x="176137" y="187325"/>
                    </a:moveTo>
                    <a:cubicBezTo>
                      <a:pt x="179841" y="189956"/>
                      <a:pt x="183546" y="191271"/>
                      <a:pt x="187250" y="191271"/>
                    </a:cubicBezTo>
                    <a:cubicBezTo>
                      <a:pt x="187250" y="191271"/>
                      <a:pt x="187250" y="191271"/>
                      <a:pt x="187250" y="267562"/>
                    </a:cubicBezTo>
                    <a:cubicBezTo>
                      <a:pt x="187250" y="274139"/>
                      <a:pt x="182311" y="279400"/>
                      <a:pt x="176137" y="279400"/>
                    </a:cubicBezTo>
                    <a:cubicBezTo>
                      <a:pt x="176137" y="279400"/>
                      <a:pt x="176137" y="279400"/>
                      <a:pt x="176137" y="187325"/>
                    </a:cubicBezTo>
                    <a:close/>
                    <a:moveTo>
                      <a:pt x="231699" y="180975"/>
                    </a:moveTo>
                    <a:cubicBezTo>
                      <a:pt x="233967" y="183646"/>
                      <a:pt x="236235" y="183646"/>
                      <a:pt x="239637" y="184982"/>
                    </a:cubicBezTo>
                    <a:cubicBezTo>
                      <a:pt x="239637" y="184982"/>
                      <a:pt x="239637" y="184982"/>
                      <a:pt x="239637" y="254429"/>
                    </a:cubicBezTo>
                    <a:cubicBezTo>
                      <a:pt x="239637" y="259771"/>
                      <a:pt x="236235" y="263778"/>
                      <a:pt x="231699" y="265113"/>
                    </a:cubicBezTo>
                    <a:close/>
                    <a:moveTo>
                      <a:pt x="277737" y="177800"/>
                    </a:moveTo>
                    <a:cubicBezTo>
                      <a:pt x="280458" y="179099"/>
                      <a:pt x="283180" y="180398"/>
                      <a:pt x="287262" y="180398"/>
                    </a:cubicBezTo>
                    <a:cubicBezTo>
                      <a:pt x="287262" y="180398"/>
                      <a:pt x="287262" y="180398"/>
                      <a:pt x="287262" y="238847"/>
                    </a:cubicBezTo>
                    <a:cubicBezTo>
                      <a:pt x="287262" y="244043"/>
                      <a:pt x="283180" y="247939"/>
                      <a:pt x="277737" y="249238"/>
                    </a:cubicBezTo>
                    <a:close/>
                    <a:moveTo>
                      <a:pt x="280912" y="92075"/>
                    </a:moveTo>
                    <a:cubicBezTo>
                      <a:pt x="282241" y="92075"/>
                      <a:pt x="306164" y="92075"/>
                      <a:pt x="307493" y="92075"/>
                    </a:cubicBezTo>
                    <a:cubicBezTo>
                      <a:pt x="311481" y="92075"/>
                      <a:pt x="314139" y="94694"/>
                      <a:pt x="315468" y="97314"/>
                    </a:cubicBezTo>
                    <a:cubicBezTo>
                      <a:pt x="315468" y="97314"/>
                      <a:pt x="315468" y="97314"/>
                      <a:pt x="336733" y="158869"/>
                    </a:cubicBezTo>
                    <a:cubicBezTo>
                      <a:pt x="338062" y="162798"/>
                      <a:pt x="336733" y="168037"/>
                      <a:pt x="331417" y="169347"/>
                    </a:cubicBezTo>
                    <a:cubicBezTo>
                      <a:pt x="327430" y="170657"/>
                      <a:pt x="322113" y="168037"/>
                      <a:pt x="320784" y="164108"/>
                    </a:cubicBezTo>
                    <a:cubicBezTo>
                      <a:pt x="320784" y="164108"/>
                      <a:pt x="320784" y="164108"/>
                      <a:pt x="314139" y="145772"/>
                    </a:cubicBezTo>
                    <a:cubicBezTo>
                      <a:pt x="314139" y="145772"/>
                      <a:pt x="314139" y="145772"/>
                      <a:pt x="314139" y="238761"/>
                    </a:cubicBezTo>
                    <a:cubicBezTo>
                      <a:pt x="314139" y="243999"/>
                      <a:pt x="310152" y="249238"/>
                      <a:pt x="304835" y="249238"/>
                    </a:cubicBezTo>
                    <a:cubicBezTo>
                      <a:pt x="299519" y="249238"/>
                      <a:pt x="294203" y="243999"/>
                      <a:pt x="294203" y="238761"/>
                    </a:cubicBezTo>
                    <a:cubicBezTo>
                      <a:pt x="294203" y="238761"/>
                      <a:pt x="294203" y="238761"/>
                      <a:pt x="294203" y="179824"/>
                    </a:cubicBezTo>
                    <a:cubicBezTo>
                      <a:pt x="294203" y="179824"/>
                      <a:pt x="294203" y="179824"/>
                      <a:pt x="288886" y="179824"/>
                    </a:cubicBezTo>
                    <a:cubicBezTo>
                      <a:pt x="291545" y="179824"/>
                      <a:pt x="292874" y="179824"/>
                      <a:pt x="294203" y="178515"/>
                    </a:cubicBezTo>
                    <a:cubicBezTo>
                      <a:pt x="302177" y="175895"/>
                      <a:pt x="307493" y="166727"/>
                      <a:pt x="304835" y="157560"/>
                    </a:cubicBezTo>
                    <a:cubicBezTo>
                      <a:pt x="304835" y="157560"/>
                      <a:pt x="304835" y="157560"/>
                      <a:pt x="280912" y="92075"/>
                    </a:cubicBezTo>
                    <a:close/>
                    <a:moveTo>
                      <a:pt x="231699" y="82550"/>
                    </a:moveTo>
                    <a:cubicBezTo>
                      <a:pt x="235715" y="82550"/>
                      <a:pt x="239730" y="82550"/>
                      <a:pt x="243745" y="82550"/>
                    </a:cubicBezTo>
                    <a:cubicBezTo>
                      <a:pt x="253115" y="82550"/>
                      <a:pt x="262484" y="82550"/>
                      <a:pt x="262484" y="82550"/>
                    </a:cubicBezTo>
                    <a:cubicBezTo>
                      <a:pt x="267838" y="82550"/>
                      <a:pt x="271854" y="85177"/>
                      <a:pt x="273192" y="89117"/>
                    </a:cubicBezTo>
                    <a:cubicBezTo>
                      <a:pt x="273192" y="89117"/>
                      <a:pt x="273192" y="89117"/>
                      <a:pt x="297285" y="160041"/>
                    </a:cubicBezTo>
                    <a:cubicBezTo>
                      <a:pt x="299962" y="165294"/>
                      <a:pt x="297285" y="170548"/>
                      <a:pt x="291931" y="171861"/>
                    </a:cubicBezTo>
                    <a:cubicBezTo>
                      <a:pt x="286577" y="174488"/>
                      <a:pt x="281223" y="170548"/>
                      <a:pt x="279885" y="166608"/>
                    </a:cubicBezTo>
                    <a:cubicBezTo>
                      <a:pt x="279885" y="166608"/>
                      <a:pt x="279885" y="166608"/>
                      <a:pt x="271854" y="144280"/>
                    </a:cubicBezTo>
                    <a:cubicBezTo>
                      <a:pt x="271854" y="144280"/>
                      <a:pt x="271854" y="144280"/>
                      <a:pt x="271854" y="253292"/>
                    </a:cubicBezTo>
                    <a:cubicBezTo>
                      <a:pt x="271854" y="259859"/>
                      <a:pt x="266500" y="265113"/>
                      <a:pt x="259807" y="265113"/>
                    </a:cubicBezTo>
                    <a:cubicBezTo>
                      <a:pt x="253115" y="265113"/>
                      <a:pt x="247761" y="259859"/>
                      <a:pt x="247761" y="253292"/>
                    </a:cubicBezTo>
                    <a:cubicBezTo>
                      <a:pt x="247761" y="253292"/>
                      <a:pt x="247761" y="253292"/>
                      <a:pt x="247761" y="183682"/>
                    </a:cubicBezTo>
                    <a:cubicBezTo>
                      <a:pt x="257130" y="179742"/>
                      <a:pt x="262484" y="169235"/>
                      <a:pt x="258469" y="160041"/>
                    </a:cubicBezTo>
                    <a:cubicBezTo>
                      <a:pt x="258469" y="160041"/>
                      <a:pt x="258469" y="160041"/>
                      <a:pt x="231699" y="82550"/>
                    </a:cubicBezTo>
                    <a:close/>
                    <a:moveTo>
                      <a:pt x="177724" y="77788"/>
                    </a:moveTo>
                    <a:cubicBezTo>
                      <a:pt x="177724" y="77788"/>
                      <a:pt x="213196" y="77788"/>
                      <a:pt x="214510" y="77788"/>
                    </a:cubicBezTo>
                    <a:cubicBezTo>
                      <a:pt x="219765" y="77788"/>
                      <a:pt x="223707" y="80406"/>
                      <a:pt x="225021" y="85643"/>
                    </a:cubicBezTo>
                    <a:cubicBezTo>
                      <a:pt x="225021" y="85643"/>
                      <a:pt x="225021" y="85643"/>
                      <a:pt x="252610" y="162884"/>
                    </a:cubicBezTo>
                    <a:cubicBezTo>
                      <a:pt x="253924" y="168121"/>
                      <a:pt x="251296" y="174667"/>
                      <a:pt x="246041" y="175976"/>
                    </a:cubicBezTo>
                    <a:cubicBezTo>
                      <a:pt x="239472" y="178595"/>
                      <a:pt x="234217" y="175976"/>
                      <a:pt x="231590" y="169430"/>
                    </a:cubicBezTo>
                    <a:cubicBezTo>
                      <a:pt x="231590" y="169430"/>
                      <a:pt x="231590" y="169430"/>
                      <a:pt x="223707" y="145865"/>
                    </a:cubicBezTo>
                    <a:cubicBezTo>
                      <a:pt x="223707" y="145865"/>
                      <a:pt x="223707" y="145865"/>
                      <a:pt x="223707" y="266309"/>
                    </a:cubicBezTo>
                    <a:cubicBezTo>
                      <a:pt x="223707" y="272855"/>
                      <a:pt x="218452" y="279401"/>
                      <a:pt x="210569" y="279401"/>
                    </a:cubicBezTo>
                    <a:cubicBezTo>
                      <a:pt x="204000" y="279401"/>
                      <a:pt x="198745" y="272855"/>
                      <a:pt x="198745" y="266309"/>
                    </a:cubicBezTo>
                    <a:cubicBezTo>
                      <a:pt x="198745" y="266309"/>
                      <a:pt x="198745" y="266309"/>
                      <a:pt x="198745" y="189068"/>
                    </a:cubicBezTo>
                    <a:cubicBezTo>
                      <a:pt x="198745" y="189068"/>
                      <a:pt x="198745" y="189068"/>
                      <a:pt x="197759" y="189068"/>
                    </a:cubicBezTo>
                    <a:lnTo>
                      <a:pt x="194803" y="189068"/>
                    </a:lnTo>
                    <a:cubicBezTo>
                      <a:pt x="200059" y="187759"/>
                      <a:pt x="204000" y="183831"/>
                      <a:pt x="206628" y="178595"/>
                    </a:cubicBezTo>
                    <a:cubicBezTo>
                      <a:pt x="209255" y="173358"/>
                      <a:pt x="209255" y="168121"/>
                      <a:pt x="206628" y="162884"/>
                    </a:cubicBezTo>
                    <a:cubicBezTo>
                      <a:pt x="206628" y="162884"/>
                      <a:pt x="206628" y="162884"/>
                      <a:pt x="177724" y="79097"/>
                    </a:cubicBezTo>
                    <a:cubicBezTo>
                      <a:pt x="177724" y="79097"/>
                      <a:pt x="177724" y="77788"/>
                      <a:pt x="177724" y="77788"/>
                    </a:cubicBezTo>
                    <a:close/>
                    <a:moveTo>
                      <a:pt x="120574" y="73025"/>
                    </a:moveTo>
                    <a:cubicBezTo>
                      <a:pt x="120574" y="73025"/>
                      <a:pt x="157008" y="73025"/>
                      <a:pt x="157008" y="73025"/>
                    </a:cubicBezTo>
                    <a:cubicBezTo>
                      <a:pt x="162213" y="73025"/>
                      <a:pt x="167418" y="75668"/>
                      <a:pt x="168720" y="80953"/>
                    </a:cubicBezTo>
                    <a:cubicBezTo>
                      <a:pt x="168720" y="80953"/>
                      <a:pt x="168720" y="80953"/>
                      <a:pt x="197347" y="166840"/>
                    </a:cubicBezTo>
                    <a:cubicBezTo>
                      <a:pt x="199949" y="172125"/>
                      <a:pt x="197347" y="178732"/>
                      <a:pt x="190840" y="181375"/>
                    </a:cubicBezTo>
                    <a:cubicBezTo>
                      <a:pt x="184334" y="184017"/>
                      <a:pt x="177828" y="180053"/>
                      <a:pt x="176527" y="173447"/>
                    </a:cubicBezTo>
                    <a:lnTo>
                      <a:pt x="167418" y="148341"/>
                    </a:lnTo>
                    <a:cubicBezTo>
                      <a:pt x="167418" y="148341"/>
                      <a:pt x="167418" y="148341"/>
                      <a:pt x="167418" y="279153"/>
                    </a:cubicBezTo>
                    <a:cubicBezTo>
                      <a:pt x="167418" y="287081"/>
                      <a:pt x="160912" y="293688"/>
                      <a:pt x="153105" y="293688"/>
                    </a:cubicBezTo>
                    <a:cubicBezTo>
                      <a:pt x="145297" y="293688"/>
                      <a:pt x="140093" y="287081"/>
                      <a:pt x="140093" y="279153"/>
                    </a:cubicBezTo>
                    <a:cubicBezTo>
                      <a:pt x="140093" y="279153"/>
                      <a:pt x="140093" y="279153"/>
                      <a:pt x="140093" y="195909"/>
                    </a:cubicBezTo>
                    <a:cubicBezTo>
                      <a:pt x="140093" y="195909"/>
                      <a:pt x="140093" y="195909"/>
                      <a:pt x="133586" y="195909"/>
                    </a:cubicBezTo>
                    <a:cubicBezTo>
                      <a:pt x="134888" y="195909"/>
                      <a:pt x="136189" y="195909"/>
                      <a:pt x="138791" y="194588"/>
                    </a:cubicBezTo>
                    <a:cubicBezTo>
                      <a:pt x="150502" y="190624"/>
                      <a:pt x="155707" y="177411"/>
                      <a:pt x="151804" y="166840"/>
                    </a:cubicBezTo>
                    <a:cubicBezTo>
                      <a:pt x="151804" y="166840"/>
                      <a:pt x="151804" y="166840"/>
                      <a:pt x="120574" y="73025"/>
                    </a:cubicBezTo>
                    <a:close/>
                    <a:moveTo>
                      <a:pt x="46220" y="66675"/>
                    </a:moveTo>
                    <a:cubicBezTo>
                      <a:pt x="47550" y="66675"/>
                      <a:pt x="59520" y="66675"/>
                      <a:pt x="72821" y="66675"/>
                    </a:cubicBezTo>
                    <a:cubicBezTo>
                      <a:pt x="84792" y="66675"/>
                      <a:pt x="96762" y="66675"/>
                      <a:pt x="98092" y="66675"/>
                    </a:cubicBezTo>
                    <a:cubicBezTo>
                      <a:pt x="103413" y="66675"/>
                      <a:pt x="108733" y="69315"/>
                      <a:pt x="111393" y="74595"/>
                    </a:cubicBezTo>
                    <a:cubicBezTo>
                      <a:pt x="111393" y="74595"/>
                      <a:pt x="111393" y="74595"/>
                      <a:pt x="143315" y="169638"/>
                    </a:cubicBezTo>
                    <a:cubicBezTo>
                      <a:pt x="145975" y="176239"/>
                      <a:pt x="143315" y="184159"/>
                      <a:pt x="135334" y="185479"/>
                    </a:cubicBezTo>
                    <a:cubicBezTo>
                      <a:pt x="128684" y="188119"/>
                      <a:pt x="122034" y="184159"/>
                      <a:pt x="119374" y="177559"/>
                    </a:cubicBezTo>
                    <a:cubicBezTo>
                      <a:pt x="119374" y="177559"/>
                      <a:pt x="119374" y="177559"/>
                      <a:pt x="108733" y="148518"/>
                    </a:cubicBezTo>
                    <a:cubicBezTo>
                      <a:pt x="108733" y="148518"/>
                      <a:pt x="108733" y="148518"/>
                      <a:pt x="108733" y="295043"/>
                    </a:cubicBezTo>
                    <a:cubicBezTo>
                      <a:pt x="108733" y="302963"/>
                      <a:pt x="102083" y="309563"/>
                      <a:pt x="94102" y="309563"/>
                    </a:cubicBezTo>
                    <a:cubicBezTo>
                      <a:pt x="84792" y="309563"/>
                      <a:pt x="78141" y="302963"/>
                      <a:pt x="78141" y="295043"/>
                    </a:cubicBezTo>
                    <a:cubicBezTo>
                      <a:pt x="78141" y="295043"/>
                      <a:pt x="78141" y="295043"/>
                      <a:pt x="78141" y="202640"/>
                    </a:cubicBezTo>
                    <a:cubicBezTo>
                      <a:pt x="78141" y="202640"/>
                      <a:pt x="78141" y="202640"/>
                      <a:pt x="66171" y="202640"/>
                    </a:cubicBezTo>
                    <a:cubicBezTo>
                      <a:pt x="66171" y="202640"/>
                      <a:pt x="66171" y="202640"/>
                      <a:pt x="66171" y="295043"/>
                    </a:cubicBezTo>
                    <a:cubicBezTo>
                      <a:pt x="66171" y="302963"/>
                      <a:pt x="59520" y="309563"/>
                      <a:pt x="50210" y="309563"/>
                    </a:cubicBezTo>
                    <a:cubicBezTo>
                      <a:pt x="42229" y="309563"/>
                      <a:pt x="35579" y="302963"/>
                      <a:pt x="35579" y="295043"/>
                    </a:cubicBezTo>
                    <a:cubicBezTo>
                      <a:pt x="35579" y="295043"/>
                      <a:pt x="35579" y="295043"/>
                      <a:pt x="35579" y="148518"/>
                    </a:cubicBezTo>
                    <a:cubicBezTo>
                      <a:pt x="35579" y="148518"/>
                      <a:pt x="35579" y="148518"/>
                      <a:pt x="24938" y="177559"/>
                    </a:cubicBezTo>
                    <a:cubicBezTo>
                      <a:pt x="22278" y="184159"/>
                      <a:pt x="15628" y="188119"/>
                      <a:pt x="8978" y="185479"/>
                    </a:cubicBezTo>
                    <a:cubicBezTo>
                      <a:pt x="997" y="184159"/>
                      <a:pt x="-1663" y="176239"/>
                      <a:pt x="997" y="169638"/>
                    </a:cubicBezTo>
                    <a:cubicBezTo>
                      <a:pt x="997" y="169638"/>
                      <a:pt x="997" y="169638"/>
                      <a:pt x="32919" y="74595"/>
                    </a:cubicBezTo>
                    <a:cubicBezTo>
                      <a:pt x="35579" y="69315"/>
                      <a:pt x="40899" y="66675"/>
                      <a:pt x="46220" y="66675"/>
                    </a:cubicBezTo>
                    <a:close/>
                    <a:moveTo>
                      <a:pt x="289643" y="49213"/>
                    </a:moveTo>
                    <a:cubicBezTo>
                      <a:pt x="301549" y="49213"/>
                      <a:pt x="309487" y="58103"/>
                      <a:pt x="309487" y="68263"/>
                    </a:cubicBezTo>
                    <a:cubicBezTo>
                      <a:pt x="309487" y="79693"/>
                      <a:pt x="300227" y="87313"/>
                      <a:pt x="289643" y="87313"/>
                    </a:cubicBezTo>
                    <a:cubicBezTo>
                      <a:pt x="280383" y="87313"/>
                      <a:pt x="269799" y="79693"/>
                      <a:pt x="269799" y="68263"/>
                    </a:cubicBezTo>
                    <a:cubicBezTo>
                      <a:pt x="269799" y="68263"/>
                      <a:pt x="271122" y="68263"/>
                      <a:pt x="271122" y="68263"/>
                    </a:cubicBezTo>
                    <a:cubicBezTo>
                      <a:pt x="271122" y="65723"/>
                      <a:pt x="272445" y="63183"/>
                      <a:pt x="272445" y="59373"/>
                    </a:cubicBezTo>
                    <a:cubicBezTo>
                      <a:pt x="276414" y="54293"/>
                      <a:pt x="283028" y="49213"/>
                      <a:pt x="289643" y="49213"/>
                    </a:cubicBezTo>
                    <a:close/>
                    <a:moveTo>
                      <a:pt x="244544" y="33338"/>
                    </a:moveTo>
                    <a:cubicBezTo>
                      <a:pt x="257533" y="33338"/>
                      <a:pt x="266625" y="43861"/>
                      <a:pt x="266625" y="55699"/>
                    </a:cubicBezTo>
                    <a:cubicBezTo>
                      <a:pt x="266625" y="68853"/>
                      <a:pt x="256234" y="79376"/>
                      <a:pt x="244544" y="79376"/>
                    </a:cubicBezTo>
                    <a:cubicBezTo>
                      <a:pt x="235452" y="79376"/>
                      <a:pt x="226360" y="72799"/>
                      <a:pt x="223762" y="63592"/>
                    </a:cubicBezTo>
                    <a:cubicBezTo>
                      <a:pt x="225061" y="59645"/>
                      <a:pt x="226360" y="54384"/>
                      <a:pt x="226360" y="49123"/>
                    </a:cubicBezTo>
                    <a:cubicBezTo>
                      <a:pt x="226360" y="47807"/>
                      <a:pt x="226360" y="46492"/>
                      <a:pt x="226360" y="43861"/>
                    </a:cubicBezTo>
                    <a:cubicBezTo>
                      <a:pt x="230256" y="37284"/>
                      <a:pt x="236751" y="33338"/>
                      <a:pt x="244544" y="33338"/>
                    </a:cubicBezTo>
                    <a:close/>
                    <a:moveTo>
                      <a:pt x="192806" y="23813"/>
                    </a:moveTo>
                    <a:cubicBezTo>
                      <a:pt x="205756" y="23813"/>
                      <a:pt x="217412" y="35469"/>
                      <a:pt x="217412" y="48420"/>
                    </a:cubicBezTo>
                    <a:cubicBezTo>
                      <a:pt x="217412" y="62665"/>
                      <a:pt x="205756" y="73026"/>
                      <a:pt x="192806" y="73026"/>
                    </a:cubicBezTo>
                    <a:cubicBezTo>
                      <a:pt x="179855" y="73026"/>
                      <a:pt x="169494" y="63961"/>
                      <a:pt x="168199" y="51010"/>
                    </a:cubicBezTo>
                    <a:cubicBezTo>
                      <a:pt x="169494" y="48420"/>
                      <a:pt x="170789" y="44534"/>
                      <a:pt x="170789" y="39354"/>
                    </a:cubicBezTo>
                    <a:cubicBezTo>
                      <a:pt x="170789" y="39354"/>
                      <a:pt x="170789" y="39354"/>
                      <a:pt x="170789" y="38059"/>
                    </a:cubicBezTo>
                    <a:cubicBezTo>
                      <a:pt x="174674" y="30288"/>
                      <a:pt x="182445" y="23813"/>
                      <a:pt x="192806" y="23813"/>
                    </a:cubicBezTo>
                    <a:close/>
                    <a:moveTo>
                      <a:pt x="133275" y="12700"/>
                    </a:moveTo>
                    <a:cubicBezTo>
                      <a:pt x="148118" y="12700"/>
                      <a:pt x="160262" y="24548"/>
                      <a:pt x="160262" y="39029"/>
                    </a:cubicBezTo>
                    <a:cubicBezTo>
                      <a:pt x="160262" y="54827"/>
                      <a:pt x="148118" y="66675"/>
                      <a:pt x="133275" y="66675"/>
                    </a:cubicBezTo>
                    <a:cubicBezTo>
                      <a:pt x="121130" y="66675"/>
                      <a:pt x="110335" y="60093"/>
                      <a:pt x="106287" y="48245"/>
                    </a:cubicBezTo>
                    <a:cubicBezTo>
                      <a:pt x="108986" y="42979"/>
                      <a:pt x="111685" y="36396"/>
                      <a:pt x="111685" y="29814"/>
                    </a:cubicBezTo>
                    <a:cubicBezTo>
                      <a:pt x="111685" y="27181"/>
                      <a:pt x="110335" y="25865"/>
                      <a:pt x="110335" y="23232"/>
                    </a:cubicBezTo>
                    <a:cubicBezTo>
                      <a:pt x="115733" y="16649"/>
                      <a:pt x="123829" y="12700"/>
                      <a:pt x="133275" y="12700"/>
                    </a:cubicBezTo>
                    <a:close/>
                    <a:moveTo>
                      <a:pt x="72809" y="0"/>
                    </a:moveTo>
                    <a:cubicBezTo>
                      <a:pt x="88472" y="0"/>
                      <a:pt x="101525" y="14426"/>
                      <a:pt x="101525" y="30163"/>
                    </a:cubicBezTo>
                    <a:cubicBezTo>
                      <a:pt x="101525" y="47211"/>
                      <a:pt x="87167" y="60325"/>
                      <a:pt x="72809" y="60325"/>
                    </a:cubicBezTo>
                    <a:cubicBezTo>
                      <a:pt x="57145" y="60325"/>
                      <a:pt x="42787" y="47211"/>
                      <a:pt x="42787" y="30163"/>
                    </a:cubicBezTo>
                    <a:cubicBezTo>
                      <a:pt x="42787" y="14426"/>
                      <a:pt x="55840" y="0"/>
                      <a:pt x="728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bg1"/>
                  </a:solidFill>
                </a:endParaRPr>
              </a:p>
            </p:txBody>
          </p:sp>
          <p:sp>
            <p:nvSpPr>
              <p:cNvPr id="60" name="Freeform 5"/>
              <p:cNvSpPr>
                <a:spLocks noEditPoints="1"/>
              </p:cNvSpPr>
              <p:nvPr/>
            </p:nvSpPr>
            <p:spPr bwMode="auto">
              <a:xfrm>
                <a:off x="1057706" y="4534200"/>
                <a:ext cx="434181" cy="351141"/>
              </a:xfrm>
              <a:custGeom>
                <a:avLst/>
                <a:gdLst>
                  <a:gd name="T0" fmla="*/ 78 w 153"/>
                  <a:gd name="T1" fmla="*/ 0 h 124"/>
                  <a:gd name="T2" fmla="*/ 0 w 153"/>
                  <a:gd name="T3" fmla="*/ 68 h 124"/>
                  <a:gd name="T4" fmla="*/ 15 w 153"/>
                  <a:gd name="T5" fmla="*/ 68 h 124"/>
                  <a:gd name="T6" fmla="*/ 21 w 153"/>
                  <a:gd name="T7" fmla="*/ 63 h 124"/>
                  <a:gd name="T8" fmla="*/ 21 w 153"/>
                  <a:gd name="T9" fmla="*/ 120 h 124"/>
                  <a:gd name="T10" fmla="*/ 24 w 153"/>
                  <a:gd name="T11" fmla="*/ 124 h 124"/>
                  <a:gd name="T12" fmla="*/ 62 w 153"/>
                  <a:gd name="T13" fmla="*/ 124 h 124"/>
                  <a:gd name="T14" fmla="*/ 62 w 153"/>
                  <a:gd name="T15" fmla="*/ 92 h 124"/>
                  <a:gd name="T16" fmla="*/ 67 w 153"/>
                  <a:gd name="T17" fmla="*/ 87 h 124"/>
                  <a:gd name="T18" fmla="*/ 83 w 153"/>
                  <a:gd name="T19" fmla="*/ 87 h 124"/>
                  <a:gd name="T20" fmla="*/ 89 w 153"/>
                  <a:gd name="T21" fmla="*/ 92 h 124"/>
                  <a:gd name="T22" fmla="*/ 88 w 153"/>
                  <a:gd name="T23" fmla="*/ 124 h 124"/>
                  <a:gd name="T24" fmla="*/ 126 w 153"/>
                  <a:gd name="T25" fmla="*/ 124 h 124"/>
                  <a:gd name="T26" fmla="*/ 130 w 153"/>
                  <a:gd name="T27" fmla="*/ 119 h 124"/>
                  <a:gd name="T28" fmla="*/ 130 w 153"/>
                  <a:gd name="T29" fmla="*/ 62 h 124"/>
                  <a:gd name="T30" fmla="*/ 136 w 153"/>
                  <a:gd name="T31" fmla="*/ 68 h 124"/>
                  <a:gd name="T32" fmla="*/ 153 w 153"/>
                  <a:gd name="T33" fmla="*/ 68 h 124"/>
                  <a:gd name="T34" fmla="*/ 78 w 153"/>
                  <a:gd name="T35" fmla="*/ 0 h 124"/>
                  <a:gd name="T36" fmla="*/ 76 w 153"/>
                  <a:gd name="T37" fmla="*/ 75 h 124"/>
                  <a:gd name="T38" fmla="*/ 59 w 153"/>
                  <a:gd name="T39" fmla="*/ 59 h 124"/>
                  <a:gd name="T40" fmla="*/ 76 w 153"/>
                  <a:gd name="T41" fmla="*/ 42 h 124"/>
                  <a:gd name="T42" fmla="*/ 92 w 153"/>
                  <a:gd name="T43" fmla="*/ 59 h 124"/>
                  <a:gd name="T44" fmla="*/ 76 w 153"/>
                  <a:gd name="T45" fmla="*/ 7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4">
                    <a:moveTo>
                      <a:pt x="78" y="0"/>
                    </a:moveTo>
                    <a:cubicBezTo>
                      <a:pt x="0" y="68"/>
                      <a:pt x="0" y="68"/>
                      <a:pt x="0" y="68"/>
                    </a:cubicBezTo>
                    <a:cubicBezTo>
                      <a:pt x="0" y="68"/>
                      <a:pt x="5" y="77"/>
                      <a:pt x="15" y="68"/>
                    </a:cubicBezTo>
                    <a:cubicBezTo>
                      <a:pt x="21" y="63"/>
                      <a:pt x="21" y="63"/>
                      <a:pt x="21" y="63"/>
                    </a:cubicBezTo>
                    <a:cubicBezTo>
                      <a:pt x="21" y="120"/>
                      <a:pt x="21" y="120"/>
                      <a:pt x="21" y="120"/>
                    </a:cubicBezTo>
                    <a:cubicBezTo>
                      <a:pt x="21" y="120"/>
                      <a:pt x="20" y="124"/>
                      <a:pt x="24" y="124"/>
                    </a:cubicBezTo>
                    <a:cubicBezTo>
                      <a:pt x="28" y="124"/>
                      <a:pt x="62" y="124"/>
                      <a:pt x="62" y="124"/>
                    </a:cubicBezTo>
                    <a:cubicBezTo>
                      <a:pt x="62" y="92"/>
                      <a:pt x="62" y="92"/>
                      <a:pt x="62" y="92"/>
                    </a:cubicBezTo>
                    <a:cubicBezTo>
                      <a:pt x="62" y="92"/>
                      <a:pt x="62" y="87"/>
                      <a:pt x="67" y="87"/>
                    </a:cubicBezTo>
                    <a:cubicBezTo>
                      <a:pt x="83" y="87"/>
                      <a:pt x="83" y="87"/>
                      <a:pt x="83" y="87"/>
                    </a:cubicBezTo>
                    <a:cubicBezTo>
                      <a:pt x="89" y="87"/>
                      <a:pt x="89" y="92"/>
                      <a:pt x="89" y="92"/>
                    </a:cubicBezTo>
                    <a:cubicBezTo>
                      <a:pt x="88" y="124"/>
                      <a:pt x="88" y="124"/>
                      <a:pt x="88" y="124"/>
                    </a:cubicBezTo>
                    <a:cubicBezTo>
                      <a:pt x="88" y="124"/>
                      <a:pt x="121" y="124"/>
                      <a:pt x="126" y="124"/>
                    </a:cubicBezTo>
                    <a:cubicBezTo>
                      <a:pt x="130" y="124"/>
                      <a:pt x="130" y="119"/>
                      <a:pt x="130" y="119"/>
                    </a:cubicBezTo>
                    <a:cubicBezTo>
                      <a:pt x="130" y="62"/>
                      <a:pt x="130" y="62"/>
                      <a:pt x="130" y="62"/>
                    </a:cubicBezTo>
                    <a:cubicBezTo>
                      <a:pt x="136" y="68"/>
                      <a:pt x="136" y="68"/>
                      <a:pt x="136" y="68"/>
                    </a:cubicBezTo>
                    <a:cubicBezTo>
                      <a:pt x="148" y="76"/>
                      <a:pt x="153" y="68"/>
                      <a:pt x="153" y="68"/>
                    </a:cubicBezTo>
                    <a:lnTo>
                      <a:pt x="78" y="0"/>
                    </a:lnTo>
                    <a:close/>
                    <a:moveTo>
                      <a:pt x="76" y="75"/>
                    </a:moveTo>
                    <a:cubicBezTo>
                      <a:pt x="67" y="75"/>
                      <a:pt x="59" y="68"/>
                      <a:pt x="59" y="59"/>
                    </a:cubicBezTo>
                    <a:cubicBezTo>
                      <a:pt x="59" y="50"/>
                      <a:pt x="67" y="42"/>
                      <a:pt x="76" y="42"/>
                    </a:cubicBezTo>
                    <a:cubicBezTo>
                      <a:pt x="85" y="42"/>
                      <a:pt x="92" y="50"/>
                      <a:pt x="92" y="59"/>
                    </a:cubicBezTo>
                    <a:cubicBezTo>
                      <a:pt x="92" y="68"/>
                      <a:pt x="85" y="75"/>
                      <a:pt x="76" y="75"/>
                    </a:cubicBezTo>
                    <a:close/>
                  </a:path>
                </a:pathLst>
              </a:custGeom>
              <a:solidFill>
                <a:schemeClr val="bg1"/>
              </a:solidFill>
              <a:ln>
                <a:noFill/>
              </a:ln>
            </p:spPr>
            <p:txBody>
              <a:bodyPr vert="horz" wrap="square" lIns="121920" tIns="60960" rIns="121920" bIns="60960" numCol="1" anchor="t" anchorCtr="0" compatLnSpc="1"/>
              <a:lstStyle/>
              <a:p>
                <a:endParaRPr lang="en-US" sz="1600">
                  <a:solidFill>
                    <a:schemeClr val="bg1"/>
                  </a:solidFill>
                </a:endParaRPr>
              </a:p>
            </p:txBody>
          </p:sp>
          <p:sp>
            <p:nvSpPr>
              <p:cNvPr id="61" name="椭圆 2"/>
              <p:cNvSpPr/>
              <p:nvPr/>
            </p:nvSpPr>
            <p:spPr>
              <a:xfrm>
                <a:off x="1051883" y="6428555"/>
                <a:ext cx="396759" cy="361412"/>
              </a:xfrm>
              <a:custGeom>
                <a:avLst/>
                <a:gdLst>
                  <a:gd name="connsiteX0" fmla="*/ 182569 w 338094"/>
                  <a:gd name="connsiteY0" fmla="*/ 192088 h 307975"/>
                  <a:gd name="connsiteX1" fmla="*/ 191830 w 338094"/>
                  <a:gd name="connsiteY1" fmla="*/ 202620 h 307975"/>
                  <a:gd name="connsiteX2" fmla="*/ 206382 w 338094"/>
                  <a:gd name="connsiteY2" fmla="*/ 203936 h 307975"/>
                  <a:gd name="connsiteX3" fmla="*/ 205059 w 338094"/>
                  <a:gd name="connsiteY3" fmla="*/ 209202 h 307975"/>
                  <a:gd name="connsiteX4" fmla="*/ 206382 w 338094"/>
                  <a:gd name="connsiteY4" fmla="*/ 221050 h 307975"/>
                  <a:gd name="connsiteX5" fmla="*/ 206382 w 338094"/>
                  <a:gd name="connsiteY5" fmla="*/ 234215 h 307975"/>
                  <a:gd name="connsiteX6" fmla="*/ 194476 w 338094"/>
                  <a:gd name="connsiteY6" fmla="*/ 246063 h 307975"/>
                  <a:gd name="connsiteX7" fmla="*/ 182569 w 338094"/>
                  <a:gd name="connsiteY7" fmla="*/ 234215 h 307975"/>
                  <a:gd name="connsiteX8" fmla="*/ 182569 w 338094"/>
                  <a:gd name="connsiteY8" fmla="*/ 192088 h 307975"/>
                  <a:gd name="connsiteX9" fmla="*/ 149231 w 338094"/>
                  <a:gd name="connsiteY9" fmla="*/ 183859 h 307975"/>
                  <a:gd name="connsiteX10" fmla="*/ 173044 w 338094"/>
                  <a:gd name="connsiteY10" fmla="*/ 194226 h 307975"/>
                  <a:gd name="connsiteX11" fmla="*/ 173044 w 338094"/>
                  <a:gd name="connsiteY11" fmla="*/ 234400 h 307975"/>
                  <a:gd name="connsiteX12" fmla="*/ 159815 w 338094"/>
                  <a:gd name="connsiteY12" fmla="*/ 246063 h 307975"/>
                  <a:gd name="connsiteX13" fmla="*/ 149231 w 338094"/>
                  <a:gd name="connsiteY13" fmla="*/ 234400 h 307975"/>
                  <a:gd name="connsiteX14" fmla="*/ 149231 w 338094"/>
                  <a:gd name="connsiteY14" fmla="*/ 183859 h 307975"/>
                  <a:gd name="connsiteX15" fmla="*/ 74619 w 338094"/>
                  <a:gd name="connsiteY15" fmla="*/ 182563 h 307975"/>
                  <a:gd name="connsiteX16" fmla="*/ 74619 w 338094"/>
                  <a:gd name="connsiteY16" fmla="*/ 238126 h 307975"/>
                  <a:gd name="connsiteX17" fmla="*/ 63506 w 338094"/>
                  <a:gd name="connsiteY17" fmla="*/ 227789 h 307975"/>
                  <a:gd name="connsiteX18" fmla="*/ 63506 w 338094"/>
                  <a:gd name="connsiteY18" fmla="*/ 192900 h 307975"/>
                  <a:gd name="connsiteX19" fmla="*/ 73230 w 338094"/>
                  <a:gd name="connsiteY19" fmla="*/ 183855 h 307975"/>
                  <a:gd name="connsiteX20" fmla="*/ 74619 w 338094"/>
                  <a:gd name="connsiteY20" fmla="*/ 182563 h 307975"/>
                  <a:gd name="connsiteX21" fmla="*/ 90666 w 338094"/>
                  <a:gd name="connsiteY21" fmla="*/ 92075 h 307975"/>
                  <a:gd name="connsiteX22" fmla="*/ 130275 w 338094"/>
                  <a:gd name="connsiteY22" fmla="*/ 92075 h 307975"/>
                  <a:gd name="connsiteX23" fmla="*/ 140838 w 338094"/>
                  <a:gd name="connsiteY23" fmla="*/ 97302 h 307975"/>
                  <a:gd name="connsiteX24" fmla="*/ 175165 w 338094"/>
                  <a:gd name="connsiteY24" fmla="*/ 171785 h 307975"/>
                  <a:gd name="connsiteX25" fmla="*/ 169884 w 338094"/>
                  <a:gd name="connsiteY25" fmla="*/ 186159 h 307975"/>
                  <a:gd name="connsiteX26" fmla="*/ 156681 w 338094"/>
                  <a:gd name="connsiteY26" fmla="*/ 180932 h 307975"/>
                  <a:gd name="connsiteX27" fmla="*/ 139517 w 338094"/>
                  <a:gd name="connsiteY27" fmla="*/ 144344 h 307975"/>
                  <a:gd name="connsiteX28" fmla="*/ 139517 w 338094"/>
                  <a:gd name="connsiteY28" fmla="*/ 271096 h 307975"/>
                  <a:gd name="connsiteX29" fmla="*/ 127635 w 338094"/>
                  <a:gd name="connsiteY29" fmla="*/ 284163 h 307975"/>
                  <a:gd name="connsiteX30" fmla="*/ 115752 w 338094"/>
                  <a:gd name="connsiteY30" fmla="*/ 271096 h 307975"/>
                  <a:gd name="connsiteX31" fmla="*/ 115752 w 338094"/>
                  <a:gd name="connsiteY31" fmla="*/ 197919 h 307975"/>
                  <a:gd name="connsiteX32" fmla="*/ 106510 w 338094"/>
                  <a:gd name="connsiteY32" fmla="*/ 197919 h 307975"/>
                  <a:gd name="connsiteX33" fmla="*/ 106510 w 338094"/>
                  <a:gd name="connsiteY33" fmla="*/ 271096 h 307975"/>
                  <a:gd name="connsiteX34" fmla="*/ 94627 w 338094"/>
                  <a:gd name="connsiteY34" fmla="*/ 284163 h 307975"/>
                  <a:gd name="connsiteX35" fmla="*/ 81424 w 338094"/>
                  <a:gd name="connsiteY35" fmla="*/ 271096 h 307975"/>
                  <a:gd name="connsiteX36" fmla="*/ 81424 w 338094"/>
                  <a:gd name="connsiteY36" fmla="*/ 144344 h 307975"/>
                  <a:gd name="connsiteX37" fmla="*/ 65581 w 338094"/>
                  <a:gd name="connsiteY37" fmla="*/ 180932 h 307975"/>
                  <a:gd name="connsiteX38" fmla="*/ 51058 w 338094"/>
                  <a:gd name="connsiteY38" fmla="*/ 186159 h 307975"/>
                  <a:gd name="connsiteX39" fmla="*/ 45776 w 338094"/>
                  <a:gd name="connsiteY39" fmla="*/ 171785 h 307975"/>
                  <a:gd name="connsiteX40" fmla="*/ 80104 w 338094"/>
                  <a:gd name="connsiteY40" fmla="*/ 97302 h 307975"/>
                  <a:gd name="connsiteX41" fmla="*/ 90666 w 338094"/>
                  <a:gd name="connsiteY41" fmla="*/ 92075 h 307975"/>
                  <a:gd name="connsiteX42" fmla="*/ 238843 w 338094"/>
                  <a:gd name="connsiteY42" fmla="*/ 88900 h 307975"/>
                  <a:gd name="connsiteX43" fmla="*/ 286633 w 338094"/>
                  <a:gd name="connsiteY43" fmla="*/ 88900 h 307975"/>
                  <a:gd name="connsiteX44" fmla="*/ 297253 w 338094"/>
                  <a:gd name="connsiteY44" fmla="*/ 95459 h 307975"/>
                  <a:gd name="connsiteX45" fmla="*/ 337077 w 338094"/>
                  <a:gd name="connsiteY45" fmla="*/ 180728 h 307975"/>
                  <a:gd name="connsiteX46" fmla="*/ 330440 w 338094"/>
                  <a:gd name="connsiteY46" fmla="*/ 195158 h 307975"/>
                  <a:gd name="connsiteX47" fmla="*/ 315837 w 338094"/>
                  <a:gd name="connsiteY47" fmla="*/ 189911 h 307975"/>
                  <a:gd name="connsiteX48" fmla="*/ 302563 w 338094"/>
                  <a:gd name="connsiteY48" fmla="*/ 163674 h 307975"/>
                  <a:gd name="connsiteX49" fmla="*/ 313182 w 338094"/>
                  <a:gd name="connsiteY49" fmla="*/ 212212 h 307975"/>
                  <a:gd name="connsiteX50" fmla="*/ 306545 w 338094"/>
                  <a:gd name="connsiteY50" fmla="*/ 220083 h 307975"/>
                  <a:gd name="connsiteX51" fmla="*/ 295925 w 338094"/>
                  <a:gd name="connsiteY51" fmla="*/ 220083 h 307975"/>
                  <a:gd name="connsiteX52" fmla="*/ 295925 w 338094"/>
                  <a:gd name="connsiteY52" fmla="*/ 293545 h 307975"/>
                  <a:gd name="connsiteX53" fmla="*/ 282650 w 338094"/>
                  <a:gd name="connsiteY53" fmla="*/ 307975 h 307975"/>
                  <a:gd name="connsiteX54" fmla="*/ 268048 w 338094"/>
                  <a:gd name="connsiteY54" fmla="*/ 293545 h 307975"/>
                  <a:gd name="connsiteX55" fmla="*/ 268048 w 338094"/>
                  <a:gd name="connsiteY55" fmla="*/ 220083 h 307975"/>
                  <a:gd name="connsiteX56" fmla="*/ 257428 w 338094"/>
                  <a:gd name="connsiteY56" fmla="*/ 220083 h 307975"/>
                  <a:gd name="connsiteX57" fmla="*/ 257428 w 338094"/>
                  <a:gd name="connsiteY57" fmla="*/ 293545 h 307975"/>
                  <a:gd name="connsiteX58" fmla="*/ 244153 w 338094"/>
                  <a:gd name="connsiteY58" fmla="*/ 307975 h 307975"/>
                  <a:gd name="connsiteX59" fmla="*/ 229551 w 338094"/>
                  <a:gd name="connsiteY59" fmla="*/ 293545 h 307975"/>
                  <a:gd name="connsiteX60" fmla="*/ 229551 w 338094"/>
                  <a:gd name="connsiteY60" fmla="*/ 220083 h 307975"/>
                  <a:gd name="connsiteX61" fmla="*/ 218931 w 338094"/>
                  <a:gd name="connsiteY61" fmla="*/ 220083 h 307975"/>
                  <a:gd name="connsiteX62" fmla="*/ 212294 w 338094"/>
                  <a:gd name="connsiteY62" fmla="*/ 212212 h 307975"/>
                  <a:gd name="connsiteX63" fmla="*/ 222914 w 338094"/>
                  <a:gd name="connsiteY63" fmla="*/ 163674 h 307975"/>
                  <a:gd name="connsiteX64" fmla="*/ 210966 w 338094"/>
                  <a:gd name="connsiteY64" fmla="*/ 189911 h 307975"/>
                  <a:gd name="connsiteX65" fmla="*/ 195036 w 338094"/>
                  <a:gd name="connsiteY65" fmla="*/ 195158 h 307975"/>
                  <a:gd name="connsiteX66" fmla="*/ 188399 w 338094"/>
                  <a:gd name="connsiteY66" fmla="*/ 180728 h 307975"/>
                  <a:gd name="connsiteX67" fmla="*/ 228223 w 338094"/>
                  <a:gd name="connsiteY67" fmla="*/ 95459 h 307975"/>
                  <a:gd name="connsiteX68" fmla="*/ 238843 w 338094"/>
                  <a:gd name="connsiteY68" fmla="*/ 88900 h 307975"/>
                  <a:gd name="connsiteX69" fmla="*/ 40753 w 338094"/>
                  <a:gd name="connsiteY69" fmla="*/ 63500 h 307975"/>
                  <a:gd name="connsiteX70" fmla="*/ 79117 w 338094"/>
                  <a:gd name="connsiteY70" fmla="*/ 63500 h 307975"/>
                  <a:gd name="connsiteX71" fmla="*/ 85732 w 338094"/>
                  <a:gd name="connsiteY71" fmla="*/ 81882 h 307975"/>
                  <a:gd name="connsiteX72" fmla="*/ 85732 w 338094"/>
                  <a:gd name="connsiteY72" fmla="*/ 83195 h 307975"/>
                  <a:gd name="connsiteX73" fmla="*/ 73826 w 338094"/>
                  <a:gd name="connsiteY73" fmla="*/ 92385 h 307975"/>
                  <a:gd name="connsiteX74" fmla="*/ 51336 w 338094"/>
                  <a:gd name="connsiteY74" fmla="*/ 139652 h 307975"/>
                  <a:gd name="connsiteX75" fmla="*/ 39430 w 338094"/>
                  <a:gd name="connsiteY75" fmla="*/ 168538 h 307975"/>
                  <a:gd name="connsiteX76" fmla="*/ 48690 w 338094"/>
                  <a:gd name="connsiteY76" fmla="*/ 192171 h 307975"/>
                  <a:gd name="connsiteX77" fmla="*/ 55305 w 338094"/>
                  <a:gd name="connsiteY77" fmla="*/ 194797 h 307975"/>
                  <a:gd name="connsiteX78" fmla="*/ 55305 w 338094"/>
                  <a:gd name="connsiteY78" fmla="*/ 227621 h 307975"/>
                  <a:gd name="connsiteX79" fmla="*/ 43398 w 338094"/>
                  <a:gd name="connsiteY79" fmla="*/ 238125 h 307975"/>
                  <a:gd name="connsiteX80" fmla="*/ 32815 w 338094"/>
                  <a:gd name="connsiteY80" fmla="*/ 227621 h 307975"/>
                  <a:gd name="connsiteX81" fmla="*/ 32815 w 338094"/>
                  <a:gd name="connsiteY81" fmla="*/ 112080 h 307975"/>
                  <a:gd name="connsiteX82" fmla="*/ 18263 w 338094"/>
                  <a:gd name="connsiteY82" fmla="*/ 144904 h 307975"/>
                  <a:gd name="connsiteX83" fmla="*/ 5034 w 338094"/>
                  <a:gd name="connsiteY83" fmla="*/ 148843 h 307975"/>
                  <a:gd name="connsiteX84" fmla="*/ 1065 w 338094"/>
                  <a:gd name="connsiteY84" fmla="*/ 137026 h 307975"/>
                  <a:gd name="connsiteX85" fmla="*/ 31492 w 338094"/>
                  <a:gd name="connsiteY85" fmla="*/ 68752 h 307975"/>
                  <a:gd name="connsiteX86" fmla="*/ 40753 w 338094"/>
                  <a:gd name="connsiteY86" fmla="*/ 63500 h 307975"/>
                  <a:gd name="connsiteX87" fmla="*/ 157633 w 338094"/>
                  <a:gd name="connsiteY87" fmla="*/ 53975 h 307975"/>
                  <a:gd name="connsiteX88" fmla="*/ 197198 w 338094"/>
                  <a:gd name="connsiteY88" fmla="*/ 53975 h 307975"/>
                  <a:gd name="connsiteX89" fmla="*/ 207749 w 338094"/>
                  <a:gd name="connsiteY89" fmla="*/ 59183 h 307975"/>
                  <a:gd name="connsiteX90" fmla="*/ 222256 w 338094"/>
                  <a:gd name="connsiteY90" fmla="*/ 90434 h 307975"/>
                  <a:gd name="connsiteX91" fmla="*/ 220937 w 338094"/>
                  <a:gd name="connsiteY91" fmla="*/ 91736 h 307975"/>
                  <a:gd name="connsiteX92" fmla="*/ 210386 w 338094"/>
                  <a:gd name="connsiteY92" fmla="*/ 115174 h 307975"/>
                  <a:gd name="connsiteX93" fmla="*/ 206430 w 338094"/>
                  <a:gd name="connsiteY93" fmla="*/ 106060 h 307975"/>
                  <a:gd name="connsiteX94" fmla="*/ 206430 w 338094"/>
                  <a:gd name="connsiteY94" fmla="*/ 122987 h 307975"/>
                  <a:gd name="connsiteX95" fmla="*/ 185328 w 338094"/>
                  <a:gd name="connsiteY95" fmla="*/ 169863 h 307975"/>
                  <a:gd name="connsiteX96" fmla="*/ 169502 w 338094"/>
                  <a:gd name="connsiteY96" fmla="*/ 137310 h 307975"/>
                  <a:gd name="connsiteX97" fmla="*/ 149719 w 338094"/>
                  <a:gd name="connsiteY97" fmla="*/ 93038 h 307975"/>
                  <a:gd name="connsiteX98" fmla="*/ 136531 w 338094"/>
                  <a:gd name="connsiteY98" fmla="*/ 83924 h 307975"/>
                  <a:gd name="connsiteX99" fmla="*/ 136531 w 338094"/>
                  <a:gd name="connsiteY99" fmla="*/ 82621 h 307975"/>
                  <a:gd name="connsiteX100" fmla="*/ 144444 w 338094"/>
                  <a:gd name="connsiteY100" fmla="*/ 66996 h 307975"/>
                  <a:gd name="connsiteX101" fmla="*/ 147082 w 338094"/>
                  <a:gd name="connsiteY101" fmla="*/ 59183 h 307975"/>
                  <a:gd name="connsiteX102" fmla="*/ 157633 w 338094"/>
                  <a:gd name="connsiteY102" fmla="*/ 53975 h 307975"/>
                  <a:gd name="connsiteX103" fmla="*/ 111926 w 338094"/>
                  <a:gd name="connsiteY103" fmla="*/ 38100 h 307975"/>
                  <a:gd name="connsiteX104" fmla="*/ 136533 w 338094"/>
                  <a:gd name="connsiteY104" fmla="*/ 61913 h 307975"/>
                  <a:gd name="connsiteX105" fmla="*/ 111926 w 338094"/>
                  <a:gd name="connsiteY105" fmla="*/ 85726 h 307975"/>
                  <a:gd name="connsiteX106" fmla="*/ 87319 w 338094"/>
                  <a:gd name="connsiteY106" fmla="*/ 61913 h 307975"/>
                  <a:gd name="connsiteX107" fmla="*/ 111926 w 338094"/>
                  <a:gd name="connsiteY107" fmla="*/ 38100 h 307975"/>
                  <a:gd name="connsiteX108" fmla="*/ 262738 w 338094"/>
                  <a:gd name="connsiteY108" fmla="*/ 28575 h 307975"/>
                  <a:gd name="connsiteX109" fmla="*/ 290519 w 338094"/>
                  <a:gd name="connsiteY109" fmla="*/ 56221 h 307975"/>
                  <a:gd name="connsiteX110" fmla="*/ 262738 w 338094"/>
                  <a:gd name="connsiteY110" fmla="*/ 82550 h 307975"/>
                  <a:gd name="connsiteX111" fmla="*/ 234956 w 338094"/>
                  <a:gd name="connsiteY111" fmla="*/ 56221 h 307975"/>
                  <a:gd name="connsiteX112" fmla="*/ 262738 w 338094"/>
                  <a:gd name="connsiteY112" fmla="*/ 28575 h 307975"/>
                  <a:gd name="connsiteX113" fmla="*/ 58744 w 338094"/>
                  <a:gd name="connsiteY113" fmla="*/ 15875 h 307975"/>
                  <a:gd name="connsiteX114" fmla="*/ 80969 w 338094"/>
                  <a:gd name="connsiteY114" fmla="*/ 38100 h 307975"/>
                  <a:gd name="connsiteX115" fmla="*/ 58744 w 338094"/>
                  <a:gd name="connsiteY115" fmla="*/ 60325 h 307975"/>
                  <a:gd name="connsiteX116" fmla="*/ 36519 w 338094"/>
                  <a:gd name="connsiteY116" fmla="*/ 38100 h 307975"/>
                  <a:gd name="connsiteX117" fmla="*/ 58744 w 338094"/>
                  <a:gd name="connsiteY117" fmla="*/ 15875 h 307975"/>
                  <a:gd name="connsiteX118" fmla="*/ 177013 w 338094"/>
                  <a:gd name="connsiteY118" fmla="*/ 0 h 307975"/>
                  <a:gd name="connsiteX119" fmla="*/ 200032 w 338094"/>
                  <a:gd name="connsiteY119" fmla="*/ 23813 h 307975"/>
                  <a:gd name="connsiteX120" fmla="*/ 177013 w 338094"/>
                  <a:gd name="connsiteY120" fmla="*/ 47626 h 307975"/>
                  <a:gd name="connsiteX121" fmla="*/ 153994 w 338094"/>
                  <a:gd name="connsiteY121" fmla="*/ 23813 h 307975"/>
                  <a:gd name="connsiteX122" fmla="*/ 177013 w 338094"/>
                  <a:gd name="connsiteY122" fmla="*/ 0 h 30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38094" h="307975">
                    <a:moveTo>
                      <a:pt x="182569" y="192088"/>
                    </a:moveTo>
                    <a:cubicBezTo>
                      <a:pt x="183892" y="197354"/>
                      <a:pt x="187861" y="201303"/>
                      <a:pt x="191830" y="202620"/>
                    </a:cubicBezTo>
                    <a:cubicBezTo>
                      <a:pt x="195798" y="205253"/>
                      <a:pt x="201090" y="205253"/>
                      <a:pt x="206382" y="203936"/>
                    </a:cubicBezTo>
                    <a:cubicBezTo>
                      <a:pt x="206382" y="203936"/>
                      <a:pt x="206382" y="203936"/>
                      <a:pt x="205059" y="209202"/>
                    </a:cubicBezTo>
                    <a:cubicBezTo>
                      <a:pt x="203736" y="213151"/>
                      <a:pt x="205059" y="217101"/>
                      <a:pt x="206382" y="221050"/>
                    </a:cubicBezTo>
                    <a:cubicBezTo>
                      <a:pt x="206382" y="221050"/>
                      <a:pt x="206382" y="221050"/>
                      <a:pt x="206382" y="234215"/>
                    </a:cubicBezTo>
                    <a:cubicBezTo>
                      <a:pt x="206382" y="240797"/>
                      <a:pt x="201090" y="246063"/>
                      <a:pt x="194476" y="246063"/>
                    </a:cubicBezTo>
                    <a:cubicBezTo>
                      <a:pt x="187861" y="246063"/>
                      <a:pt x="182569" y="240797"/>
                      <a:pt x="182569" y="234215"/>
                    </a:cubicBezTo>
                    <a:cubicBezTo>
                      <a:pt x="182569" y="234215"/>
                      <a:pt x="182569" y="234215"/>
                      <a:pt x="182569" y="192088"/>
                    </a:cubicBezTo>
                    <a:close/>
                    <a:moveTo>
                      <a:pt x="149231" y="183859"/>
                    </a:moveTo>
                    <a:cubicBezTo>
                      <a:pt x="153200" y="192930"/>
                      <a:pt x="163783" y="196818"/>
                      <a:pt x="173044" y="194226"/>
                    </a:cubicBezTo>
                    <a:cubicBezTo>
                      <a:pt x="173044" y="194226"/>
                      <a:pt x="173044" y="194226"/>
                      <a:pt x="173044" y="234400"/>
                    </a:cubicBezTo>
                    <a:cubicBezTo>
                      <a:pt x="173044" y="240879"/>
                      <a:pt x="167752" y="246063"/>
                      <a:pt x="159815" y="246063"/>
                    </a:cubicBezTo>
                    <a:cubicBezTo>
                      <a:pt x="155846" y="246063"/>
                      <a:pt x="149231" y="242175"/>
                      <a:pt x="149231" y="234400"/>
                    </a:cubicBezTo>
                    <a:cubicBezTo>
                      <a:pt x="149231" y="234400"/>
                      <a:pt x="149231" y="234400"/>
                      <a:pt x="149231" y="183859"/>
                    </a:cubicBezTo>
                    <a:close/>
                    <a:moveTo>
                      <a:pt x="74619" y="182563"/>
                    </a:moveTo>
                    <a:cubicBezTo>
                      <a:pt x="74619" y="182563"/>
                      <a:pt x="74619" y="182563"/>
                      <a:pt x="74619" y="238126"/>
                    </a:cubicBezTo>
                    <a:cubicBezTo>
                      <a:pt x="67673" y="238126"/>
                      <a:pt x="63506" y="232957"/>
                      <a:pt x="63506" y="227789"/>
                    </a:cubicBezTo>
                    <a:cubicBezTo>
                      <a:pt x="63506" y="227789"/>
                      <a:pt x="63506" y="227789"/>
                      <a:pt x="63506" y="192900"/>
                    </a:cubicBezTo>
                    <a:cubicBezTo>
                      <a:pt x="67673" y="191608"/>
                      <a:pt x="71841" y="189024"/>
                      <a:pt x="73230" y="183855"/>
                    </a:cubicBezTo>
                    <a:cubicBezTo>
                      <a:pt x="73230" y="183855"/>
                      <a:pt x="73230" y="183855"/>
                      <a:pt x="74619" y="182563"/>
                    </a:cubicBezTo>
                    <a:close/>
                    <a:moveTo>
                      <a:pt x="90666" y="92075"/>
                    </a:moveTo>
                    <a:cubicBezTo>
                      <a:pt x="90666" y="92075"/>
                      <a:pt x="90666" y="92075"/>
                      <a:pt x="130275" y="92075"/>
                    </a:cubicBezTo>
                    <a:cubicBezTo>
                      <a:pt x="135557" y="92075"/>
                      <a:pt x="139517" y="93382"/>
                      <a:pt x="140838" y="97302"/>
                    </a:cubicBezTo>
                    <a:lnTo>
                      <a:pt x="175165" y="171785"/>
                    </a:lnTo>
                    <a:cubicBezTo>
                      <a:pt x="177806" y="177012"/>
                      <a:pt x="175165" y="183546"/>
                      <a:pt x="169884" y="186159"/>
                    </a:cubicBezTo>
                    <a:cubicBezTo>
                      <a:pt x="165923" y="187466"/>
                      <a:pt x="159322" y="186159"/>
                      <a:pt x="156681" y="180932"/>
                    </a:cubicBezTo>
                    <a:cubicBezTo>
                      <a:pt x="156681" y="180932"/>
                      <a:pt x="156681" y="180932"/>
                      <a:pt x="139517" y="144344"/>
                    </a:cubicBezTo>
                    <a:cubicBezTo>
                      <a:pt x="139517" y="144344"/>
                      <a:pt x="139517" y="144344"/>
                      <a:pt x="139517" y="271096"/>
                    </a:cubicBezTo>
                    <a:cubicBezTo>
                      <a:pt x="139517" y="278936"/>
                      <a:pt x="134236" y="284163"/>
                      <a:pt x="127635" y="284163"/>
                    </a:cubicBezTo>
                    <a:cubicBezTo>
                      <a:pt x="121033" y="284163"/>
                      <a:pt x="115752" y="278936"/>
                      <a:pt x="115752" y="271096"/>
                    </a:cubicBezTo>
                    <a:cubicBezTo>
                      <a:pt x="115752" y="271096"/>
                      <a:pt x="115752" y="271096"/>
                      <a:pt x="115752" y="197919"/>
                    </a:cubicBezTo>
                    <a:cubicBezTo>
                      <a:pt x="115752" y="197919"/>
                      <a:pt x="115752" y="197919"/>
                      <a:pt x="106510" y="197919"/>
                    </a:cubicBezTo>
                    <a:cubicBezTo>
                      <a:pt x="106510" y="197919"/>
                      <a:pt x="106510" y="197919"/>
                      <a:pt x="106510" y="271096"/>
                    </a:cubicBezTo>
                    <a:cubicBezTo>
                      <a:pt x="106510" y="278936"/>
                      <a:pt x="101229" y="284163"/>
                      <a:pt x="94627" y="284163"/>
                    </a:cubicBezTo>
                    <a:cubicBezTo>
                      <a:pt x="86706" y="284163"/>
                      <a:pt x="81424" y="278936"/>
                      <a:pt x="81424" y="271096"/>
                    </a:cubicBezTo>
                    <a:cubicBezTo>
                      <a:pt x="81424" y="271096"/>
                      <a:pt x="81424" y="271096"/>
                      <a:pt x="81424" y="144344"/>
                    </a:cubicBezTo>
                    <a:cubicBezTo>
                      <a:pt x="81424" y="144344"/>
                      <a:pt x="81424" y="144344"/>
                      <a:pt x="65581" y="180932"/>
                    </a:cubicBezTo>
                    <a:cubicBezTo>
                      <a:pt x="62940" y="186159"/>
                      <a:pt x="56339" y="187466"/>
                      <a:pt x="51058" y="186159"/>
                    </a:cubicBezTo>
                    <a:cubicBezTo>
                      <a:pt x="45776" y="183546"/>
                      <a:pt x="44456" y="177012"/>
                      <a:pt x="45776" y="171785"/>
                    </a:cubicBezTo>
                    <a:cubicBezTo>
                      <a:pt x="45776" y="171785"/>
                      <a:pt x="45776" y="171785"/>
                      <a:pt x="80104" y="97302"/>
                    </a:cubicBezTo>
                    <a:cubicBezTo>
                      <a:pt x="82745" y="93382"/>
                      <a:pt x="86706" y="92075"/>
                      <a:pt x="90666" y="92075"/>
                    </a:cubicBezTo>
                    <a:close/>
                    <a:moveTo>
                      <a:pt x="238843" y="88900"/>
                    </a:moveTo>
                    <a:cubicBezTo>
                      <a:pt x="238843" y="88900"/>
                      <a:pt x="238843" y="88900"/>
                      <a:pt x="286633" y="88900"/>
                    </a:cubicBezTo>
                    <a:cubicBezTo>
                      <a:pt x="291943" y="88900"/>
                      <a:pt x="295925" y="91524"/>
                      <a:pt x="297253" y="95459"/>
                    </a:cubicBezTo>
                    <a:cubicBezTo>
                      <a:pt x="297253" y="95459"/>
                      <a:pt x="297253" y="95459"/>
                      <a:pt x="337077" y="180728"/>
                    </a:cubicBezTo>
                    <a:cubicBezTo>
                      <a:pt x="339732" y="185975"/>
                      <a:pt x="337077" y="192534"/>
                      <a:pt x="330440" y="195158"/>
                    </a:cubicBezTo>
                    <a:cubicBezTo>
                      <a:pt x="325130" y="197782"/>
                      <a:pt x="318492" y="196470"/>
                      <a:pt x="315837" y="189911"/>
                    </a:cubicBezTo>
                    <a:cubicBezTo>
                      <a:pt x="315837" y="189911"/>
                      <a:pt x="315837" y="189911"/>
                      <a:pt x="302563" y="163674"/>
                    </a:cubicBezTo>
                    <a:cubicBezTo>
                      <a:pt x="302563" y="163674"/>
                      <a:pt x="302563" y="163674"/>
                      <a:pt x="313182" y="212212"/>
                    </a:cubicBezTo>
                    <a:cubicBezTo>
                      <a:pt x="314510" y="216147"/>
                      <a:pt x="310527" y="220083"/>
                      <a:pt x="306545" y="220083"/>
                    </a:cubicBezTo>
                    <a:cubicBezTo>
                      <a:pt x="306545" y="220083"/>
                      <a:pt x="306545" y="220083"/>
                      <a:pt x="295925" y="220083"/>
                    </a:cubicBezTo>
                    <a:cubicBezTo>
                      <a:pt x="295925" y="220083"/>
                      <a:pt x="295925" y="220083"/>
                      <a:pt x="295925" y="293545"/>
                    </a:cubicBezTo>
                    <a:cubicBezTo>
                      <a:pt x="295925" y="301416"/>
                      <a:pt x="290615" y="307975"/>
                      <a:pt x="282650" y="307975"/>
                    </a:cubicBezTo>
                    <a:cubicBezTo>
                      <a:pt x="274685" y="307975"/>
                      <a:pt x="268048" y="301416"/>
                      <a:pt x="268048" y="293545"/>
                    </a:cubicBezTo>
                    <a:cubicBezTo>
                      <a:pt x="268048" y="293545"/>
                      <a:pt x="268048" y="293545"/>
                      <a:pt x="268048" y="220083"/>
                    </a:cubicBezTo>
                    <a:cubicBezTo>
                      <a:pt x="268048" y="220083"/>
                      <a:pt x="268048" y="220083"/>
                      <a:pt x="257428" y="220083"/>
                    </a:cubicBezTo>
                    <a:cubicBezTo>
                      <a:pt x="257428" y="220083"/>
                      <a:pt x="257428" y="220083"/>
                      <a:pt x="257428" y="293545"/>
                    </a:cubicBezTo>
                    <a:cubicBezTo>
                      <a:pt x="257428" y="301416"/>
                      <a:pt x="250791" y="307975"/>
                      <a:pt x="244153" y="307975"/>
                    </a:cubicBezTo>
                    <a:cubicBezTo>
                      <a:pt x="236188" y="307975"/>
                      <a:pt x="229551" y="301416"/>
                      <a:pt x="229551" y="293545"/>
                    </a:cubicBezTo>
                    <a:cubicBezTo>
                      <a:pt x="229551" y="293545"/>
                      <a:pt x="229551" y="293545"/>
                      <a:pt x="229551" y="220083"/>
                    </a:cubicBezTo>
                    <a:cubicBezTo>
                      <a:pt x="229551" y="220083"/>
                      <a:pt x="229551" y="220083"/>
                      <a:pt x="218931" y="220083"/>
                    </a:cubicBezTo>
                    <a:cubicBezTo>
                      <a:pt x="214949" y="220083"/>
                      <a:pt x="210966" y="216147"/>
                      <a:pt x="212294" y="212212"/>
                    </a:cubicBezTo>
                    <a:cubicBezTo>
                      <a:pt x="212294" y="212212"/>
                      <a:pt x="212294" y="212212"/>
                      <a:pt x="222914" y="163674"/>
                    </a:cubicBezTo>
                    <a:cubicBezTo>
                      <a:pt x="222914" y="163674"/>
                      <a:pt x="222914" y="163674"/>
                      <a:pt x="210966" y="189911"/>
                    </a:cubicBezTo>
                    <a:cubicBezTo>
                      <a:pt x="208311" y="196470"/>
                      <a:pt x="200346" y="197782"/>
                      <a:pt x="195036" y="195158"/>
                    </a:cubicBezTo>
                    <a:cubicBezTo>
                      <a:pt x="188399" y="192534"/>
                      <a:pt x="185744" y="185975"/>
                      <a:pt x="188399" y="180728"/>
                    </a:cubicBezTo>
                    <a:cubicBezTo>
                      <a:pt x="188399" y="180728"/>
                      <a:pt x="188399" y="180728"/>
                      <a:pt x="228223" y="95459"/>
                    </a:cubicBezTo>
                    <a:cubicBezTo>
                      <a:pt x="230878" y="91524"/>
                      <a:pt x="234861" y="88900"/>
                      <a:pt x="238843" y="88900"/>
                    </a:cubicBezTo>
                    <a:close/>
                    <a:moveTo>
                      <a:pt x="40753" y="63500"/>
                    </a:moveTo>
                    <a:cubicBezTo>
                      <a:pt x="40753" y="63500"/>
                      <a:pt x="40753" y="63500"/>
                      <a:pt x="79117" y="63500"/>
                    </a:cubicBezTo>
                    <a:cubicBezTo>
                      <a:pt x="79117" y="70065"/>
                      <a:pt x="81763" y="76630"/>
                      <a:pt x="85732" y="81882"/>
                    </a:cubicBezTo>
                    <a:cubicBezTo>
                      <a:pt x="85732" y="81882"/>
                      <a:pt x="85732" y="81882"/>
                      <a:pt x="85732" y="83195"/>
                    </a:cubicBezTo>
                    <a:cubicBezTo>
                      <a:pt x="80440" y="84507"/>
                      <a:pt x="75149" y="88446"/>
                      <a:pt x="73826" y="92385"/>
                    </a:cubicBezTo>
                    <a:cubicBezTo>
                      <a:pt x="73826" y="92385"/>
                      <a:pt x="73826" y="92385"/>
                      <a:pt x="51336" y="139652"/>
                    </a:cubicBezTo>
                    <a:cubicBezTo>
                      <a:pt x="51336" y="139652"/>
                      <a:pt x="51336" y="139652"/>
                      <a:pt x="39430" y="168538"/>
                    </a:cubicBezTo>
                    <a:cubicBezTo>
                      <a:pt x="34138" y="177728"/>
                      <a:pt x="39430" y="188232"/>
                      <a:pt x="48690" y="192171"/>
                    </a:cubicBezTo>
                    <a:cubicBezTo>
                      <a:pt x="50013" y="193484"/>
                      <a:pt x="52659" y="193484"/>
                      <a:pt x="55305" y="194797"/>
                    </a:cubicBezTo>
                    <a:cubicBezTo>
                      <a:pt x="55305" y="194797"/>
                      <a:pt x="55305" y="194797"/>
                      <a:pt x="55305" y="227621"/>
                    </a:cubicBezTo>
                    <a:cubicBezTo>
                      <a:pt x="55305" y="232873"/>
                      <a:pt x="50013" y="238125"/>
                      <a:pt x="43398" y="238125"/>
                    </a:cubicBezTo>
                    <a:cubicBezTo>
                      <a:pt x="38107" y="238125"/>
                      <a:pt x="32815" y="232873"/>
                      <a:pt x="32815" y="227621"/>
                    </a:cubicBezTo>
                    <a:cubicBezTo>
                      <a:pt x="32815" y="155408"/>
                      <a:pt x="32815" y="114706"/>
                      <a:pt x="32815" y="112080"/>
                    </a:cubicBezTo>
                    <a:cubicBezTo>
                      <a:pt x="32815" y="112080"/>
                      <a:pt x="32815" y="112080"/>
                      <a:pt x="18263" y="144904"/>
                    </a:cubicBezTo>
                    <a:cubicBezTo>
                      <a:pt x="15617" y="148843"/>
                      <a:pt x="10325" y="151469"/>
                      <a:pt x="5034" y="148843"/>
                    </a:cubicBezTo>
                    <a:cubicBezTo>
                      <a:pt x="1065" y="146217"/>
                      <a:pt x="-1581" y="140965"/>
                      <a:pt x="1065" y="137026"/>
                    </a:cubicBezTo>
                    <a:cubicBezTo>
                      <a:pt x="1065" y="137026"/>
                      <a:pt x="1065" y="137026"/>
                      <a:pt x="31492" y="68752"/>
                    </a:cubicBezTo>
                    <a:cubicBezTo>
                      <a:pt x="34138" y="64813"/>
                      <a:pt x="36784" y="63500"/>
                      <a:pt x="40753" y="63500"/>
                    </a:cubicBezTo>
                    <a:close/>
                    <a:moveTo>
                      <a:pt x="157633" y="53975"/>
                    </a:moveTo>
                    <a:cubicBezTo>
                      <a:pt x="157633" y="53975"/>
                      <a:pt x="157633" y="53975"/>
                      <a:pt x="197198" y="53975"/>
                    </a:cubicBezTo>
                    <a:cubicBezTo>
                      <a:pt x="202473" y="53975"/>
                      <a:pt x="206430" y="55277"/>
                      <a:pt x="207749" y="59183"/>
                    </a:cubicBezTo>
                    <a:cubicBezTo>
                      <a:pt x="207749" y="59183"/>
                      <a:pt x="207749" y="59183"/>
                      <a:pt x="222256" y="90434"/>
                    </a:cubicBezTo>
                    <a:cubicBezTo>
                      <a:pt x="222256" y="90434"/>
                      <a:pt x="220937" y="91736"/>
                      <a:pt x="220937" y="91736"/>
                    </a:cubicBezTo>
                    <a:cubicBezTo>
                      <a:pt x="220937" y="91736"/>
                      <a:pt x="220937" y="91736"/>
                      <a:pt x="210386" y="115174"/>
                    </a:cubicBezTo>
                    <a:cubicBezTo>
                      <a:pt x="210386" y="115174"/>
                      <a:pt x="210386" y="115174"/>
                      <a:pt x="206430" y="106060"/>
                    </a:cubicBezTo>
                    <a:cubicBezTo>
                      <a:pt x="206430" y="106060"/>
                      <a:pt x="206430" y="106060"/>
                      <a:pt x="206430" y="122987"/>
                    </a:cubicBezTo>
                    <a:cubicBezTo>
                      <a:pt x="199836" y="138612"/>
                      <a:pt x="205111" y="126893"/>
                      <a:pt x="185328" y="169863"/>
                    </a:cubicBezTo>
                    <a:cubicBezTo>
                      <a:pt x="184009" y="168561"/>
                      <a:pt x="170821" y="138612"/>
                      <a:pt x="169502" y="137310"/>
                    </a:cubicBezTo>
                    <a:cubicBezTo>
                      <a:pt x="169502" y="137310"/>
                      <a:pt x="169502" y="137310"/>
                      <a:pt x="149719" y="93038"/>
                    </a:cubicBezTo>
                    <a:cubicBezTo>
                      <a:pt x="147082" y="89132"/>
                      <a:pt x="143125" y="85226"/>
                      <a:pt x="136531" y="83924"/>
                    </a:cubicBezTo>
                    <a:cubicBezTo>
                      <a:pt x="136531" y="83924"/>
                      <a:pt x="136531" y="83924"/>
                      <a:pt x="136531" y="82621"/>
                    </a:cubicBezTo>
                    <a:cubicBezTo>
                      <a:pt x="140488" y="78715"/>
                      <a:pt x="143125" y="73507"/>
                      <a:pt x="144444" y="66996"/>
                    </a:cubicBezTo>
                    <a:cubicBezTo>
                      <a:pt x="144444" y="66996"/>
                      <a:pt x="144444" y="66996"/>
                      <a:pt x="147082" y="59183"/>
                    </a:cubicBezTo>
                    <a:cubicBezTo>
                      <a:pt x="149719" y="55277"/>
                      <a:pt x="153676" y="53975"/>
                      <a:pt x="157633" y="53975"/>
                    </a:cubicBezTo>
                    <a:close/>
                    <a:moveTo>
                      <a:pt x="111926" y="38100"/>
                    </a:moveTo>
                    <a:cubicBezTo>
                      <a:pt x="125516" y="38100"/>
                      <a:pt x="136533" y="48761"/>
                      <a:pt x="136533" y="61913"/>
                    </a:cubicBezTo>
                    <a:cubicBezTo>
                      <a:pt x="136533" y="75065"/>
                      <a:pt x="125516" y="85726"/>
                      <a:pt x="111926" y="85726"/>
                    </a:cubicBezTo>
                    <a:cubicBezTo>
                      <a:pt x="98336" y="85726"/>
                      <a:pt x="87319" y="75065"/>
                      <a:pt x="87319" y="61913"/>
                    </a:cubicBezTo>
                    <a:cubicBezTo>
                      <a:pt x="87319" y="48761"/>
                      <a:pt x="98336" y="38100"/>
                      <a:pt x="111926" y="38100"/>
                    </a:cubicBezTo>
                    <a:close/>
                    <a:moveTo>
                      <a:pt x="262738" y="28575"/>
                    </a:moveTo>
                    <a:cubicBezTo>
                      <a:pt x="278613" y="28575"/>
                      <a:pt x="290519" y="40423"/>
                      <a:pt x="290519" y="56221"/>
                    </a:cubicBezTo>
                    <a:cubicBezTo>
                      <a:pt x="290519" y="72018"/>
                      <a:pt x="277290" y="82550"/>
                      <a:pt x="262738" y="82550"/>
                    </a:cubicBezTo>
                    <a:cubicBezTo>
                      <a:pt x="248185" y="82550"/>
                      <a:pt x="234956" y="72018"/>
                      <a:pt x="234956" y="56221"/>
                    </a:cubicBezTo>
                    <a:cubicBezTo>
                      <a:pt x="234956" y="40423"/>
                      <a:pt x="248185" y="28575"/>
                      <a:pt x="262738" y="28575"/>
                    </a:cubicBezTo>
                    <a:close/>
                    <a:moveTo>
                      <a:pt x="58744" y="15875"/>
                    </a:moveTo>
                    <a:cubicBezTo>
                      <a:pt x="71019" y="15875"/>
                      <a:pt x="80969" y="25825"/>
                      <a:pt x="80969" y="38100"/>
                    </a:cubicBezTo>
                    <a:cubicBezTo>
                      <a:pt x="80969" y="50375"/>
                      <a:pt x="71019" y="60325"/>
                      <a:pt x="58744" y="60325"/>
                    </a:cubicBezTo>
                    <a:cubicBezTo>
                      <a:pt x="46469" y="60325"/>
                      <a:pt x="36519" y="50375"/>
                      <a:pt x="36519" y="38100"/>
                    </a:cubicBezTo>
                    <a:cubicBezTo>
                      <a:pt x="36519" y="25825"/>
                      <a:pt x="46469" y="15875"/>
                      <a:pt x="58744" y="15875"/>
                    </a:cubicBezTo>
                    <a:close/>
                    <a:moveTo>
                      <a:pt x="177013" y="0"/>
                    </a:moveTo>
                    <a:cubicBezTo>
                      <a:pt x="189726" y="0"/>
                      <a:pt x="200032" y="10661"/>
                      <a:pt x="200032" y="23813"/>
                    </a:cubicBezTo>
                    <a:cubicBezTo>
                      <a:pt x="200032" y="36965"/>
                      <a:pt x="189726" y="47626"/>
                      <a:pt x="177013" y="47626"/>
                    </a:cubicBezTo>
                    <a:cubicBezTo>
                      <a:pt x="164300" y="47626"/>
                      <a:pt x="153994" y="36965"/>
                      <a:pt x="153994" y="23813"/>
                    </a:cubicBezTo>
                    <a:cubicBezTo>
                      <a:pt x="153994" y="10661"/>
                      <a:pt x="164300" y="0"/>
                      <a:pt x="17701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chemeClr val="bg1"/>
                  </a:solidFill>
                </a:endParaRPr>
              </a:p>
            </p:txBody>
          </p:sp>
          <p:sp>
            <p:nvSpPr>
              <p:cNvPr id="62" name="Freeform 25"/>
              <p:cNvSpPr>
                <a:spLocks noEditPoints="1"/>
              </p:cNvSpPr>
              <p:nvPr/>
            </p:nvSpPr>
            <p:spPr bwMode="auto">
              <a:xfrm>
                <a:off x="1098860" y="7393827"/>
                <a:ext cx="351871" cy="343920"/>
              </a:xfrm>
              <a:custGeom>
                <a:avLst/>
                <a:gdLst>
                  <a:gd name="T0" fmla="*/ 74 w 82"/>
                  <a:gd name="T1" fmla="*/ 6 h 80"/>
                  <a:gd name="T2" fmla="*/ 67 w 82"/>
                  <a:gd name="T3" fmla="*/ 27 h 80"/>
                  <a:gd name="T4" fmla="*/ 65 w 82"/>
                  <a:gd name="T5" fmla="*/ 30 h 80"/>
                  <a:gd name="T6" fmla="*/ 75 w 82"/>
                  <a:gd name="T7" fmla="*/ 71 h 80"/>
                  <a:gd name="T8" fmla="*/ 66 w 82"/>
                  <a:gd name="T9" fmla="*/ 80 h 80"/>
                  <a:gd name="T10" fmla="*/ 44 w 82"/>
                  <a:gd name="T11" fmla="*/ 50 h 80"/>
                  <a:gd name="T12" fmla="*/ 36 w 82"/>
                  <a:gd name="T13" fmla="*/ 57 h 80"/>
                  <a:gd name="T14" fmla="*/ 39 w 82"/>
                  <a:gd name="T15" fmla="*/ 70 h 80"/>
                  <a:gd name="T16" fmla="*/ 34 w 82"/>
                  <a:gd name="T17" fmla="*/ 75 h 80"/>
                  <a:gd name="T18" fmla="*/ 26 w 82"/>
                  <a:gd name="T19" fmla="*/ 61 h 80"/>
                  <a:gd name="T20" fmla="*/ 21 w 82"/>
                  <a:gd name="T21" fmla="*/ 67 h 80"/>
                  <a:gd name="T22" fmla="*/ 16 w 82"/>
                  <a:gd name="T23" fmla="*/ 62 h 80"/>
                  <a:gd name="T24" fmla="*/ 21 w 82"/>
                  <a:gd name="T25" fmla="*/ 57 h 80"/>
                  <a:gd name="T26" fmla="*/ 7 w 82"/>
                  <a:gd name="T27" fmla="*/ 50 h 80"/>
                  <a:gd name="T28" fmla="*/ 12 w 82"/>
                  <a:gd name="T29" fmla="*/ 44 h 80"/>
                  <a:gd name="T30" fmla="*/ 25 w 82"/>
                  <a:gd name="T31" fmla="*/ 47 h 80"/>
                  <a:gd name="T32" fmla="*/ 32 w 82"/>
                  <a:gd name="T33" fmla="*/ 39 h 80"/>
                  <a:gd name="T34" fmla="*/ 0 w 82"/>
                  <a:gd name="T35" fmla="*/ 18 h 80"/>
                  <a:gd name="T36" fmla="*/ 9 w 82"/>
                  <a:gd name="T37" fmla="*/ 8 h 80"/>
                  <a:gd name="T38" fmla="*/ 51 w 82"/>
                  <a:gd name="T39" fmla="*/ 16 h 80"/>
                  <a:gd name="T40" fmla="*/ 53 w 82"/>
                  <a:gd name="T41" fmla="*/ 13 h 80"/>
                  <a:gd name="T42" fmla="*/ 74 w 82"/>
                  <a:gd name="T43" fmla="*/ 6 h 80"/>
                  <a:gd name="T44" fmla="*/ 82 w 82"/>
                  <a:gd name="T45" fmla="*/ 50 h 80"/>
                  <a:gd name="T46" fmla="*/ 74 w 82"/>
                  <a:gd name="T47" fmla="*/ 42 h 80"/>
                  <a:gd name="T48" fmla="*/ 72 w 82"/>
                  <a:gd name="T49" fmla="*/ 44 h 80"/>
                  <a:gd name="T50" fmla="*/ 76 w 82"/>
                  <a:gd name="T51" fmla="*/ 57 h 80"/>
                  <a:gd name="T52" fmla="*/ 82 w 82"/>
                  <a:gd name="T53" fmla="*/ 50 h 80"/>
                  <a:gd name="T54" fmla="*/ 29 w 82"/>
                  <a:gd name="T55" fmla="*/ 0 h 80"/>
                  <a:gd name="T56" fmla="*/ 23 w 82"/>
                  <a:gd name="T57" fmla="*/ 7 h 80"/>
                  <a:gd name="T58" fmla="*/ 36 w 82"/>
                  <a:gd name="T59" fmla="*/ 10 h 80"/>
                  <a:gd name="T60" fmla="*/ 37 w 82"/>
                  <a:gd name="T61" fmla="*/ 8 h 80"/>
                  <a:gd name="T62" fmla="*/ 29 w 82"/>
                  <a:gd name="T6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80">
                    <a:moveTo>
                      <a:pt x="74" y="6"/>
                    </a:moveTo>
                    <a:cubicBezTo>
                      <a:pt x="76" y="15"/>
                      <a:pt x="74" y="21"/>
                      <a:pt x="67" y="27"/>
                    </a:cubicBezTo>
                    <a:cubicBezTo>
                      <a:pt x="65" y="30"/>
                      <a:pt x="65" y="30"/>
                      <a:pt x="65" y="30"/>
                    </a:cubicBezTo>
                    <a:cubicBezTo>
                      <a:pt x="75" y="71"/>
                      <a:pt x="75" y="71"/>
                      <a:pt x="75" y="71"/>
                    </a:cubicBezTo>
                    <a:cubicBezTo>
                      <a:pt x="66" y="80"/>
                      <a:pt x="66" y="80"/>
                      <a:pt x="66" y="80"/>
                    </a:cubicBezTo>
                    <a:cubicBezTo>
                      <a:pt x="44" y="50"/>
                      <a:pt x="44" y="50"/>
                      <a:pt x="44" y="50"/>
                    </a:cubicBezTo>
                    <a:cubicBezTo>
                      <a:pt x="36" y="57"/>
                      <a:pt x="36" y="57"/>
                      <a:pt x="36" y="57"/>
                    </a:cubicBezTo>
                    <a:cubicBezTo>
                      <a:pt x="39" y="70"/>
                      <a:pt x="39" y="70"/>
                      <a:pt x="39" y="70"/>
                    </a:cubicBezTo>
                    <a:cubicBezTo>
                      <a:pt x="34" y="75"/>
                      <a:pt x="34" y="75"/>
                      <a:pt x="34" y="75"/>
                    </a:cubicBezTo>
                    <a:cubicBezTo>
                      <a:pt x="26" y="61"/>
                      <a:pt x="26" y="61"/>
                      <a:pt x="26" y="61"/>
                    </a:cubicBezTo>
                    <a:cubicBezTo>
                      <a:pt x="21" y="67"/>
                      <a:pt x="21" y="67"/>
                      <a:pt x="21" y="67"/>
                    </a:cubicBezTo>
                    <a:cubicBezTo>
                      <a:pt x="16" y="62"/>
                      <a:pt x="16" y="62"/>
                      <a:pt x="16" y="62"/>
                    </a:cubicBezTo>
                    <a:cubicBezTo>
                      <a:pt x="21" y="57"/>
                      <a:pt x="21" y="57"/>
                      <a:pt x="21" y="57"/>
                    </a:cubicBezTo>
                    <a:cubicBezTo>
                      <a:pt x="7" y="50"/>
                      <a:pt x="7" y="50"/>
                      <a:pt x="7" y="50"/>
                    </a:cubicBezTo>
                    <a:cubicBezTo>
                      <a:pt x="12" y="44"/>
                      <a:pt x="12" y="44"/>
                      <a:pt x="12" y="44"/>
                    </a:cubicBezTo>
                    <a:cubicBezTo>
                      <a:pt x="25" y="47"/>
                      <a:pt x="25" y="47"/>
                      <a:pt x="25" y="47"/>
                    </a:cubicBezTo>
                    <a:cubicBezTo>
                      <a:pt x="32" y="39"/>
                      <a:pt x="32" y="39"/>
                      <a:pt x="32" y="39"/>
                    </a:cubicBezTo>
                    <a:cubicBezTo>
                      <a:pt x="0" y="18"/>
                      <a:pt x="0" y="18"/>
                      <a:pt x="0" y="18"/>
                    </a:cubicBezTo>
                    <a:cubicBezTo>
                      <a:pt x="9" y="8"/>
                      <a:pt x="9" y="8"/>
                      <a:pt x="9" y="8"/>
                    </a:cubicBezTo>
                    <a:cubicBezTo>
                      <a:pt x="51" y="16"/>
                      <a:pt x="51" y="16"/>
                      <a:pt x="51" y="16"/>
                    </a:cubicBezTo>
                    <a:cubicBezTo>
                      <a:pt x="53" y="13"/>
                      <a:pt x="53" y="13"/>
                      <a:pt x="53" y="13"/>
                    </a:cubicBezTo>
                    <a:cubicBezTo>
                      <a:pt x="60" y="5"/>
                      <a:pt x="67" y="4"/>
                      <a:pt x="74" y="6"/>
                    </a:cubicBezTo>
                    <a:close/>
                    <a:moveTo>
                      <a:pt x="82" y="50"/>
                    </a:moveTo>
                    <a:cubicBezTo>
                      <a:pt x="74" y="42"/>
                      <a:pt x="74" y="42"/>
                      <a:pt x="74" y="42"/>
                    </a:cubicBezTo>
                    <a:cubicBezTo>
                      <a:pt x="72" y="44"/>
                      <a:pt x="72" y="44"/>
                      <a:pt x="72" y="44"/>
                    </a:cubicBezTo>
                    <a:cubicBezTo>
                      <a:pt x="76" y="57"/>
                      <a:pt x="76" y="57"/>
                      <a:pt x="76" y="57"/>
                    </a:cubicBezTo>
                    <a:cubicBezTo>
                      <a:pt x="82" y="50"/>
                      <a:pt x="82" y="50"/>
                      <a:pt x="82" y="50"/>
                    </a:cubicBezTo>
                    <a:close/>
                    <a:moveTo>
                      <a:pt x="29" y="0"/>
                    </a:moveTo>
                    <a:cubicBezTo>
                      <a:pt x="23" y="7"/>
                      <a:pt x="23" y="7"/>
                      <a:pt x="23" y="7"/>
                    </a:cubicBezTo>
                    <a:cubicBezTo>
                      <a:pt x="36" y="10"/>
                      <a:pt x="36" y="10"/>
                      <a:pt x="36" y="10"/>
                    </a:cubicBezTo>
                    <a:cubicBezTo>
                      <a:pt x="37" y="8"/>
                      <a:pt x="37" y="8"/>
                      <a:pt x="37" y="8"/>
                    </a:cubicBezTo>
                    <a:lnTo>
                      <a:pt x="29" y="0"/>
                    </a:lnTo>
                    <a:close/>
                  </a:path>
                </a:pathLst>
              </a:custGeom>
              <a:solidFill>
                <a:schemeClr val="bg1"/>
              </a:solidFill>
              <a:ln>
                <a:noFill/>
              </a:ln>
            </p:spPr>
            <p:txBody>
              <a:bodyPr vert="horz" wrap="square" lIns="121907" tIns="60955" rIns="121907" bIns="60955"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8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spTree>
    <p:extLst>
      <p:ext uri="{BB962C8B-B14F-4D97-AF65-F5344CB8AC3E}">
        <p14:creationId xmlns:p14="http://schemas.microsoft.com/office/powerpoint/2010/main" val="5948961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9"/>
          <p:cNvSpPr txBox="1"/>
          <p:nvPr/>
        </p:nvSpPr>
        <p:spPr>
          <a:xfrm>
            <a:off x="530543" y="689667"/>
            <a:ext cx="2328543" cy="675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r>
              <a:rPr lang="en-US" sz="2667" kern="1200" dirty="0"/>
              <a:t>Social Hub</a:t>
            </a:r>
          </a:p>
        </p:txBody>
      </p:sp>
      <p:sp>
        <p:nvSpPr>
          <p:cNvPr id="6" name="TextBox 5"/>
          <p:cNvSpPr txBox="1"/>
          <p:nvPr/>
        </p:nvSpPr>
        <p:spPr>
          <a:xfrm>
            <a:off x="4000137" y="6331515"/>
            <a:ext cx="11508377" cy="2318455"/>
          </a:xfrm>
          <a:prstGeom prst="rect">
            <a:avLst/>
          </a:prstGeom>
          <a:noFill/>
        </p:spPr>
        <p:txBody>
          <a:bodyPr wrap="square" rtlCol="1">
            <a:spAutoFit/>
          </a:bodyPr>
          <a:lstStyle/>
          <a:p>
            <a:pPr algn="just" defTabSz="609585" hangingPunct="1"/>
            <a:r>
              <a:rPr lang="en-US" sz="2400" b="1" kern="1200" dirty="0">
                <a:latin typeface="Calibri"/>
                <a:ea typeface="Calibri"/>
                <a:cs typeface="Calibri"/>
              </a:rPr>
              <a:t>Total area:  55,000㎡</a:t>
            </a:r>
          </a:p>
          <a:p>
            <a:pPr algn="just" defTabSz="609585" hangingPunct="1"/>
            <a:r>
              <a:rPr lang="en-US" sz="2000" kern="1200" dirty="0">
                <a:latin typeface="Calibri"/>
                <a:ea typeface="Calibri"/>
                <a:cs typeface="Calibri"/>
              </a:rPr>
              <a:t>Focus on 160 brands, offer 300 sets of courseware </a:t>
            </a:r>
            <a:r>
              <a:rPr lang="en-US" sz="2133" kern="1200" dirty="0">
                <a:latin typeface="Calibri"/>
                <a:ea typeface="Calibri"/>
                <a:cs typeface="Calibri"/>
              </a:rPr>
              <a:t>A platform of brand promotion and social experience for children Offer all-round experience and broad social space Three types of space formats</a:t>
            </a:r>
          </a:p>
          <a:p>
            <a:pPr algn="just" defTabSz="609585" hangingPunct="1"/>
            <a:endParaRPr lang="en-US" sz="1400" kern="1200" dirty="0">
              <a:latin typeface="Calibri"/>
              <a:ea typeface="Calibri"/>
              <a:cs typeface="Calibri"/>
            </a:endParaRPr>
          </a:p>
          <a:p>
            <a:pPr algn="just" defTabSz="609585" hangingPunct="1"/>
            <a:r>
              <a:rPr lang="en-US" sz="2400" b="1" kern="1200" dirty="0">
                <a:latin typeface="Calibri"/>
                <a:ea typeface="Calibri"/>
                <a:cs typeface="Calibri"/>
              </a:rPr>
              <a:t>5 large theme venue</a:t>
            </a:r>
          </a:p>
          <a:p>
            <a:pPr algn="just" defTabSz="609585" hangingPunct="1"/>
            <a:endParaRPr lang="en-US" sz="1400" kern="1200" dirty="0">
              <a:latin typeface="Calibri"/>
              <a:ea typeface="Calibri"/>
              <a:cs typeface="Calibri"/>
            </a:endParaRPr>
          </a:p>
          <a:p>
            <a:pPr algn="just" defTabSz="609585" hangingPunct="1"/>
            <a:r>
              <a:rPr lang="en-US" sz="2400" b="1" kern="1200" dirty="0">
                <a:latin typeface="Calibri"/>
                <a:ea typeface="Calibri"/>
                <a:cs typeface="Calibri"/>
              </a:rPr>
              <a:t>2 experiential theme area Kids Expo</a:t>
            </a:r>
          </a:p>
        </p:txBody>
      </p:sp>
      <p:pic>
        <p:nvPicPr>
          <p:cNvPr id="11" name="图片 2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52651" y="0"/>
            <a:ext cx="13003349" cy="6100354"/>
          </a:xfrm>
          <a:prstGeom prst="rect">
            <a:avLst/>
          </a:prstGeom>
        </p:spPr>
      </p:pic>
      <p:sp>
        <p:nvSpPr>
          <p:cNvPr id="12" name="Rectangle 29"/>
          <p:cNvSpPr txBox="1"/>
          <p:nvPr/>
        </p:nvSpPr>
        <p:spPr>
          <a:xfrm>
            <a:off x="530543" y="1342809"/>
            <a:ext cx="2328543" cy="675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r>
              <a:rPr lang="ja-JP" altLang="en-US" sz="2667" kern="1200" dirty="0"/>
              <a:t>儿童社交中心 </a:t>
            </a:r>
            <a:endParaRPr lang="en-US" sz="2667" kern="1200" dirty="0"/>
          </a:p>
        </p:txBody>
      </p:sp>
    </p:spTree>
    <p:extLst>
      <p:ext uri="{BB962C8B-B14F-4D97-AF65-F5344CB8AC3E}">
        <p14:creationId xmlns:p14="http://schemas.microsoft.com/office/powerpoint/2010/main" val="384626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9"/>
          <p:cNvSpPr txBox="1"/>
          <p:nvPr/>
        </p:nvSpPr>
        <p:spPr>
          <a:xfrm>
            <a:off x="530543" y="689668"/>
            <a:ext cx="2328541" cy="13236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rIns="60959">
            <a:spAutoFit/>
          </a:bodyPr>
          <a:lstStyle>
            <a:lvl1pPr>
              <a:lnSpc>
                <a:spcPct val="150000"/>
              </a:lnSpc>
              <a:defRPr sz="1900" b="1">
                <a:solidFill>
                  <a:srgbClr val="13405B"/>
                </a:solidFill>
                <a:latin typeface="Calibri"/>
                <a:ea typeface="Calibri"/>
                <a:cs typeface="Calibri"/>
                <a:sym typeface="Calibri"/>
              </a:defRPr>
            </a:lvl1pPr>
          </a:lstStyle>
          <a:p>
            <a:pPr algn="l" defTabSz="609585" hangingPunct="1"/>
            <a:r>
              <a:rPr lang="en-US" sz="2667" kern="1200" dirty="0"/>
              <a:t>TAVANA</a:t>
            </a:r>
          </a:p>
          <a:p>
            <a:pPr algn="l" defTabSz="609585" hangingPunct="1"/>
            <a:r>
              <a:rPr lang="en-US" sz="2667" kern="1200" dirty="0"/>
              <a:t>Products</a:t>
            </a:r>
          </a:p>
        </p:txBody>
      </p:sp>
      <p:sp>
        <p:nvSpPr>
          <p:cNvPr id="4" name="Rectangle 3"/>
          <p:cNvSpPr/>
          <p:nvPr/>
        </p:nvSpPr>
        <p:spPr>
          <a:xfrm>
            <a:off x="4433385" y="1356586"/>
            <a:ext cx="10763855" cy="6328720"/>
          </a:xfrm>
          <a:prstGeom prst="rect">
            <a:avLst/>
          </a:prstGeom>
        </p:spPr>
        <p:txBody>
          <a:bodyPr wrap="square">
            <a:spAutoFit/>
          </a:bodyPr>
          <a:lstStyle/>
          <a:p>
            <a:pPr algn="l" defTabSz="609585" hangingPunct="1"/>
            <a:r>
              <a:rPr lang="en-US" sz="2133" b="1" kern="1200" dirty="0">
                <a:solidFill>
                  <a:prstClr val="white"/>
                </a:solidFill>
                <a:latin typeface="Calibri" panose="020F0502020204030204" pitchFamily="34" charset="0"/>
                <a:cs typeface="Calibri" panose="020F0502020204030204" pitchFamily="34" charset="0"/>
              </a:rPr>
              <a:t>Workshop &amp; Courses</a:t>
            </a:r>
            <a:endParaRPr lang="en-US" sz="2133" kern="1200" dirty="0">
              <a:solidFill>
                <a:prstClr val="white"/>
              </a:solidFill>
              <a:latin typeface="Calibri" panose="020F0502020204030204" pitchFamily="34" charset="0"/>
              <a:cs typeface="Calibri" panose="020F0502020204030204" pitchFamily="34" charset="0"/>
            </a:endParaRPr>
          </a:p>
          <a:p>
            <a:pPr marL="990575" lvl="1" indent="-380990" algn="l" defTabSz="609585" hangingPunct="1">
              <a:buFont typeface="Arial" panose="020B0604020202020204" pitchFamily="34" charset="0"/>
              <a:buChar char="•"/>
            </a:pPr>
            <a:r>
              <a:rPr lang="en-US" sz="2133" kern="1200" dirty="0">
                <a:solidFill>
                  <a:prstClr val="white"/>
                </a:solidFill>
                <a:latin typeface="Calibri" panose="020F0502020204030204" pitchFamily="34" charset="0"/>
                <a:cs typeface="Calibri" panose="020F0502020204030204" pitchFamily="34" charset="0"/>
              </a:rPr>
              <a:t>Basic STEAM Workshop (10-14)</a:t>
            </a:r>
          </a:p>
          <a:p>
            <a:pPr marL="990575" lvl="1" indent="-380990" algn="l" defTabSz="609585" hangingPunct="1">
              <a:buFont typeface="Arial" panose="020B0604020202020204" pitchFamily="34" charset="0"/>
              <a:buChar char="•"/>
            </a:pPr>
            <a:r>
              <a:rPr lang="en-US" sz="2133" kern="1200" dirty="0">
                <a:solidFill>
                  <a:prstClr val="white"/>
                </a:solidFill>
                <a:latin typeface="Calibri" panose="020F0502020204030204" pitchFamily="34" charset="0"/>
                <a:cs typeface="Calibri" panose="020F0502020204030204" pitchFamily="34" charset="0"/>
              </a:rPr>
              <a:t>Advanced STEAM Workshop (15-18)</a:t>
            </a:r>
          </a:p>
          <a:p>
            <a:pPr marL="990575" lvl="1" indent="-380990" algn="l" defTabSz="609585" hangingPunct="1">
              <a:buFont typeface="Arial" panose="020B0604020202020204" pitchFamily="34" charset="0"/>
              <a:buChar char="•"/>
            </a:pPr>
            <a:r>
              <a:rPr lang="en-US" sz="2133" kern="1200" dirty="0">
                <a:solidFill>
                  <a:prstClr val="white"/>
                </a:solidFill>
                <a:latin typeface="Calibri" panose="020F0502020204030204" pitchFamily="34" charset="0"/>
                <a:cs typeface="Calibri" panose="020F0502020204030204" pitchFamily="34" charset="0"/>
              </a:rPr>
              <a:t>Collage Workshop (collage &amp; university)</a:t>
            </a:r>
          </a:p>
          <a:p>
            <a:pPr marL="990575" lvl="1" indent="-380990" algn="l" defTabSz="609585" hangingPunct="1">
              <a:buFont typeface="Arial" panose="020B0604020202020204" pitchFamily="34" charset="0"/>
              <a:buChar char="•"/>
            </a:pPr>
            <a:r>
              <a:rPr lang="en-US" sz="2133" kern="1200" dirty="0">
                <a:solidFill>
                  <a:prstClr val="white"/>
                </a:solidFill>
                <a:latin typeface="Calibri" panose="020F0502020204030204" pitchFamily="34" charset="0"/>
                <a:cs typeface="Calibri" panose="020F0502020204030204" pitchFamily="34" charset="0"/>
              </a:rPr>
              <a:t>Professional Workshop (Researchers) </a:t>
            </a:r>
          </a:p>
          <a:p>
            <a:pPr marL="990575" lvl="1" indent="-380990" algn="l" defTabSz="609585" hangingPunct="1">
              <a:buFont typeface="Arial" panose="020B0604020202020204" pitchFamily="34" charset="0"/>
              <a:buChar char="•"/>
            </a:pPr>
            <a:r>
              <a:rPr lang="en-US" sz="2133" kern="1200" dirty="0">
                <a:solidFill>
                  <a:prstClr val="white"/>
                </a:solidFill>
                <a:latin typeface="Calibri" panose="020F0502020204030204" pitchFamily="34" charset="0"/>
                <a:cs typeface="Calibri" panose="020F0502020204030204" pitchFamily="34" charset="0"/>
              </a:rPr>
              <a:t>Teacher Training workshop (school teachers)</a:t>
            </a:r>
            <a:r>
              <a:rPr lang="en-US" sz="2133" b="1" kern="1200" dirty="0">
                <a:solidFill>
                  <a:srgbClr val="13405B"/>
                </a:solidFill>
                <a:latin typeface="Calibri" panose="020F0502020204030204" pitchFamily="34" charset="0"/>
                <a:cs typeface="Calibri" panose="020F0502020204030204" pitchFamily="34" charset="0"/>
              </a:rPr>
              <a:t> </a:t>
            </a:r>
          </a:p>
          <a:p>
            <a:pPr marL="990575" lvl="1" indent="-380990" algn="l" defTabSz="609585" hangingPunct="1">
              <a:buFont typeface="Arial" panose="020B0604020202020204" pitchFamily="34" charset="0"/>
              <a:buChar char="•"/>
            </a:pPr>
            <a:r>
              <a:rPr lang="en-US" sz="2133" kern="1200" dirty="0">
                <a:solidFill>
                  <a:prstClr val="white"/>
                </a:solidFill>
                <a:latin typeface="Calibri" panose="020F0502020204030204" pitchFamily="34" charset="0"/>
                <a:cs typeface="Calibri" panose="020F0502020204030204" pitchFamily="34" charset="0"/>
              </a:rPr>
              <a:t>Simulation of Nano world</a:t>
            </a:r>
          </a:p>
          <a:p>
            <a:pPr marL="990575" lvl="1" indent="-380990" algn="l" defTabSz="609585" hangingPunct="1">
              <a:buFont typeface="Arial" panose="020B0604020202020204" pitchFamily="34" charset="0"/>
              <a:buChar char="•"/>
            </a:pPr>
            <a:endParaRPr lang="en-US" sz="2133" b="1" kern="1200" dirty="0">
              <a:solidFill>
                <a:prstClr val="white"/>
              </a:solidFill>
              <a:latin typeface="Calibri" panose="020F0502020204030204" pitchFamily="34" charset="0"/>
              <a:cs typeface="Calibri" panose="020F0502020204030204" pitchFamily="34" charset="0"/>
            </a:endParaRPr>
          </a:p>
          <a:p>
            <a:pPr algn="l" defTabSz="609585" hangingPunct="1"/>
            <a:r>
              <a:rPr lang="en-US" sz="2133" b="1" kern="1200" dirty="0">
                <a:solidFill>
                  <a:prstClr val="white"/>
                </a:solidFill>
                <a:latin typeface="Calibri" panose="020F0502020204030204" pitchFamily="34" charset="0"/>
                <a:cs typeface="Calibri" panose="020F0502020204030204" pitchFamily="34" charset="0"/>
              </a:rPr>
              <a:t>Learning Kits</a:t>
            </a:r>
          </a:p>
          <a:p>
            <a:pPr marL="990575" lvl="1" indent="-380990" algn="l" defTabSz="609585" hangingPunct="1">
              <a:buFont typeface="Arial" panose="020B0604020202020204" pitchFamily="34" charset="0"/>
              <a:buChar char="•"/>
            </a:pPr>
            <a:r>
              <a:rPr lang="en-US" sz="2133" kern="1200" dirty="0">
                <a:solidFill>
                  <a:prstClr val="white"/>
                </a:solidFill>
                <a:latin typeface="Calibri" panose="020F0502020204030204" pitchFamily="34" charset="0"/>
                <a:cs typeface="Calibri" panose="020F0502020204030204" pitchFamily="34" charset="0"/>
              </a:rPr>
              <a:t>Expositive Kits </a:t>
            </a:r>
          </a:p>
          <a:p>
            <a:pPr marL="990575" lvl="1" indent="-380990" algn="l" defTabSz="609585" hangingPunct="1">
              <a:buFont typeface="Arial" panose="020B0604020202020204" pitchFamily="34" charset="0"/>
              <a:buChar char="•"/>
            </a:pPr>
            <a:r>
              <a:rPr lang="en-US" sz="2133" kern="1200" dirty="0">
                <a:solidFill>
                  <a:prstClr val="white"/>
                </a:solidFill>
                <a:latin typeface="Calibri" panose="020F0502020204030204" pitchFamily="34" charset="0"/>
                <a:cs typeface="Calibri" panose="020F0502020204030204" pitchFamily="34" charset="0"/>
              </a:rPr>
              <a:t>Educational Kits</a:t>
            </a:r>
          </a:p>
          <a:p>
            <a:pPr marL="609585" lvl="1" indent="0" algn="l" defTabSz="609585" hangingPunct="1"/>
            <a:endParaRPr lang="en-US" sz="2133" b="1" kern="1200" dirty="0">
              <a:solidFill>
                <a:prstClr val="white"/>
              </a:solidFill>
              <a:latin typeface="Calibri" panose="020F0502020204030204" pitchFamily="34" charset="0"/>
              <a:cs typeface="Calibri" panose="020F0502020204030204" pitchFamily="34" charset="0"/>
            </a:endParaRPr>
          </a:p>
          <a:p>
            <a:pPr algn="l" defTabSz="609585" hangingPunct="1"/>
            <a:r>
              <a:rPr lang="en-US" sz="2133" b="1" kern="1200" dirty="0">
                <a:solidFill>
                  <a:prstClr val="white"/>
                </a:solidFill>
                <a:latin typeface="Calibri" panose="020F0502020204030204" pitchFamily="34" charset="0"/>
                <a:cs typeface="Calibri" panose="020F0502020204030204" pitchFamily="34" charset="0"/>
              </a:rPr>
              <a:t>Nano Labs</a:t>
            </a:r>
          </a:p>
          <a:p>
            <a:pPr marL="990575" lvl="1" indent="-380990" algn="l" defTabSz="609585" hangingPunct="1">
              <a:buFont typeface="Arial" panose="020B0604020202020204" pitchFamily="34" charset="0"/>
              <a:buChar char="•"/>
            </a:pPr>
            <a:r>
              <a:rPr lang="en-US" sz="2133" kern="1200" dirty="0">
                <a:solidFill>
                  <a:prstClr val="white"/>
                </a:solidFill>
                <a:latin typeface="Calibri" panose="020F0502020204030204" pitchFamily="34" charset="0"/>
                <a:cs typeface="Calibri" panose="020F0502020204030204" pitchFamily="34" charset="0"/>
              </a:rPr>
              <a:t>Advanced Nano Equipment, (Technician and Researchers)</a:t>
            </a:r>
          </a:p>
          <a:p>
            <a:pPr marL="990575" lvl="1" indent="-380990" algn="l" defTabSz="609585" hangingPunct="1">
              <a:buFont typeface="Arial" panose="020B0604020202020204" pitchFamily="34" charset="0"/>
              <a:buChar char="•"/>
            </a:pPr>
            <a:r>
              <a:rPr lang="en-US" sz="2133" kern="1200" dirty="0">
                <a:solidFill>
                  <a:prstClr val="white"/>
                </a:solidFill>
                <a:latin typeface="Calibri" panose="020F0502020204030204" pitchFamily="34" charset="0"/>
                <a:cs typeface="Calibri" panose="020F0502020204030204" pitchFamily="34" charset="0"/>
              </a:rPr>
              <a:t>List of Laboratories </a:t>
            </a:r>
          </a:p>
          <a:p>
            <a:pPr algn="l" defTabSz="609585" hangingPunct="1"/>
            <a:endParaRPr lang="en-US" sz="2133" b="1" kern="1200" dirty="0">
              <a:solidFill>
                <a:prstClr val="white"/>
              </a:solidFill>
              <a:latin typeface="Calibri" panose="020F0502020204030204" pitchFamily="34" charset="0"/>
              <a:cs typeface="Calibri" panose="020F0502020204030204" pitchFamily="34" charset="0"/>
            </a:endParaRPr>
          </a:p>
          <a:p>
            <a:pPr lvl="1" indent="0" algn="l" defTabSz="609585" hangingPunct="1"/>
            <a:r>
              <a:rPr lang="en-US" sz="2133" b="1" kern="1200" dirty="0">
                <a:solidFill>
                  <a:prstClr val="white"/>
                </a:solidFill>
                <a:latin typeface="Calibri" panose="020F0502020204030204" pitchFamily="34" charset="0"/>
                <a:cs typeface="Calibri" panose="020F0502020204030204" pitchFamily="34" charset="0"/>
              </a:rPr>
              <a:t>Nano Park (Up to 6 years old), (games, show room, events center)</a:t>
            </a:r>
          </a:p>
          <a:p>
            <a:pPr lvl="1" indent="0" algn="l" defTabSz="609585" hangingPunct="1"/>
            <a:endParaRPr lang="en-US" sz="2133" b="1" kern="1200" dirty="0">
              <a:solidFill>
                <a:prstClr val="white"/>
              </a:solidFill>
              <a:latin typeface="Calibri" panose="020F0502020204030204" pitchFamily="34" charset="0"/>
              <a:cs typeface="Calibri" panose="020F0502020204030204" pitchFamily="34" charset="0"/>
            </a:endParaRPr>
          </a:p>
          <a:p>
            <a:pPr lvl="1" indent="0" algn="l" defTabSz="609585" hangingPunct="1"/>
            <a:r>
              <a:rPr lang="en-US" sz="2133" b="1" kern="1200" dirty="0">
                <a:solidFill>
                  <a:prstClr val="white"/>
                </a:solidFill>
                <a:latin typeface="Calibri" panose="020F0502020204030204" pitchFamily="34" charset="0"/>
                <a:cs typeface="Calibri" panose="020F0502020204030204" pitchFamily="34" charset="0"/>
              </a:rPr>
              <a:t>Virtual Education Portal (courses, video, competitions, events, webinar)</a:t>
            </a:r>
          </a:p>
        </p:txBody>
      </p:sp>
    </p:spTree>
    <p:extLst>
      <p:ext uri="{BB962C8B-B14F-4D97-AF65-F5344CB8AC3E}">
        <p14:creationId xmlns:p14="http://schemas.microsoft.com/office/powerpoint/2010/main" val="24207195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9"/>
          <p:cNvSpPr txBox="1"/>
          <p:nvPr/>
        </p:nvSpPr>
        <p:spPr>
          <a:xfrm>
            <a:off x="530543" y="689667"/>
            <a:ext cx="2328543" cy="25857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lnSpc>
                <a:spcPct val="100000"/>
              </a:lnSpc>
            </a:pPr>
            <a:r>
              <a:rPr lang="en-US" sz="2667" kern="1200" dirty="0">
                <a:solidFill>
                  <a:prstClr val="white"/>
                </a:solidFill>
              </a:rPr>
              <a:t>Type1 Theme venue:</a:t>
            </a:r>
          </a:p>
          <a:p>
            <a:pPr algn="l" defTabSz="609585" hangingPunct="1">
              <a:lnSpc>
                <a:spcPct val="100000"/>
              </a:lnSpc>
            </a:pPr>
            <a:endParaRPr lang="en-US" sz="2667" kern="1200" dirty="0">
              <a:solidFill>
                <a:prstClr val="white"/>
              </a:solidFill>
            </a:endParaRPr>
          </a:p>
          <a:p>
            <a:pPr algn="l" defTabSz="609585" hangingPunct="1">
              <a:lnSpc>
                <a:spcPct val="100000"/>
              </a:lnSpc>
            </a:pPr>
            <a:r>
              <a:rPr lang="en-US" sz="2667" kern="1200" dirty="0">
                <a:solidFill>
                  <a:prstClr val="white"/>
                </a:solidFill>
              </a:rPr>
              <a:t>Large-scale, high-capacity anchor store</a:t>
            </a:r>
          </a:p>
        </p:txBody>
      </p:sp>
      <p:pic>
        <p:nvPicPr>
          <p:cNvPr id="10" name="图片 8"/>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p:blipFill>
        <p:spPr>
          <a:xfrm>
            <a:off x="9753599" y="-19380"/>
            <a:ext cx="6496051" cy="3194269"/>
          </a:xfrm>
          <a:prstGeom prst="rect">
            <a:avLst/>
          </a:prstGeom>
        </p:spPr>
      </p:pic>
      <p:pic>
        <p:nvPicPr>
          <p:cNvPr id="13" name="图片 11"/>
          <p:cNvPicPr>
            <a:picLocks noChangeAspect="1"/>
          </p:cNvPicPr>
          <p:nvPr/>
        </p:nvPicPr>
        <p:blipFill rotWithShape="1">
          <a:blip r:embed="rId4" cstate="email">
            <a:extLst>
              <a:ext uri="{28A0092B-C50C-407E-A947-70E740481C1C}">
                <a14:useLocalDpi xmlns:a14="http://schemas.microsoft.com/office/drawing/2010/main"/>
              </a:ext>
            </a:extLst>
          </a:blip>
          <a:srcRect l="-2"/>
          <a:stretch/>
        </p:blipFill>
        <p:spPr>
          <a:xfrm>
            <a:off x="9753600" y="3136789"/>
            <a:ext cx="6502400" cy="3181351"/>
          </a:xfrm>
          <a:prstGeom prst="rect">
            <a:avLst/>
          </a:prstGeom>
        </p:spPr>
      </p:pic>
      <p:pic>
        <p:nvPicPr>
          <p:cNvPr id="18" name="Picture 2" descr="http://birds.chinare.org.cn/jdkpFile/large/883f22b8-4e9f-467b-9fe6-5e688abb2bae.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9753600" y="6286500"/>
            <a:ext cx="6502400" cy="28575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4334369" y="848350"/>
            <a:ext cx="3888287" cy="1446550"/>
            <a:chOff x="3439019" y="491428"/>
            <a:chExt cx="3888287" cy="1446550"/>
          </a:xfrm>
        </p:grpSpPr>
        <p:sp>
          <p:nvSpPr>
            <p:cNvPr id="7" name="文本框 6"/>
            <p:cNvSpPr txBox="1"/>
            <p:nvPr/>
          </p:nvSpPr>
          <p:spPr>
            <a:xfrm>
              <a:off x="4427153" y="1247347"/>
              <a:ext cx="2614089" cy="470129"/>
            </a:xfrm>
            <a:prstGeom prst="rect">
              <a:avLst/>
            </a:prstGeom>
            <a:noFill/>
          </p:spPr>
          <p:txBody>
            <a:bodyPr wrap="square" rtlCol="0" anchor="t">
              <a:spAutoFit/>
            </a:bodyPr>
            <a:lstStyle/>
            <a:p>
              <a:pPr algn="l" defTabSz="1219170" hangingPunct="1">
                <a:lnSpc>
                  <a:spcPct val="150000"/>
                </a:lnSpc>
              </a:pPr>
              <a:r>
                <a:rPr lang="en-US" altLang="zh-CN" sz="1867" kern="1200" dirty="0">
                  <a:solidFill>
                    <a:srgbClr val="146E88"/>
                  </a:solidFill>
                  <a:latin typeface="Arial"/>
                  <a:ea typeface="微软雅黑"/>
                </a:rPr>
                <a:t>Theme of education</a:t>
              </a:r>
              <a:endParaRPr lang="zh-CN" altLang="en-US" sz="1867" kern="1200" dirty="0">
                <a:solidFill>
                  <a:srgbClr val="146E88"/>
                </a:solidFill>
                <a:latin typeface="Arial"/>
                <a:ea typeface="微软雅黑"/>
              </a:endParaRPr>
            </a:p>
          </p:txBody>
        </p:sp>
        <p:sp>
          <p:nvSpPr>
            <p:cNvPr id="9" name="文本框 7"/>
            <p:cNvSpPr txBox="1"/>
            <p:nvPr/>
          </p:nvSpPr>
          <p:spPr>
            <a:xfrm>
              <a:off x="4427153" y="681694"/>
              <a:ext cx="2900153" cy="502766"/>
            </a:xfrm>
            <a:prstGeom prst="rect">
              <a:avLst/>
            </a:prstGeom>
            <a:noFill/>
          </p:spPr>
          <p:txBody>
            <a:bodyPr wrap="none" rtlCol="0">
              <a:spAutoFit/>
            </a:bodyPr>
            <a:lstStyle>
              <a:defPPr>
                <a:defRPr lang="zh-CN"/>
              </a:defPPr>
              <a:lvl1pPr>
                <a:defRPr sz="3200" b="1"/>
              </a:lvl1pPr>
            </a:lstStyle>
            <a:p>
              <a:pPr algn="l" defTabSz="1219170" hangingPunct="1"/>
              <a:r>
                <a:rPr lang="en-US" altLang="zh-CN" sz="2667" kern="1200" dirty="0">
                  <a:solidFill>
                    <a:srgbClr val="146E88"/>
                  </a:solidFill>
                  <a:latin typeface="Arial"/>
                  <a:ea typeface="微软雅黑"/>
                </a:rPr>
                <a:t>Children Cinema</a:t>
              </a:r>
              <a:endParaRPr lang="zh-CN" altLang="en-US" sz="2667" kern="1200" dirty="0">
                <a:solidFill>
                  <a:srgbClr val="146E88"/>
                </a:solidFill>
                <a:latin typeface="Arial"/>
                <a:ea typeface="微软雅黑"/>
              </a:endParaRPr>
            </a:p>
          </p:txBody>
        </p:sp>
        <p:sp>
          <p:nvSpPr>
            <p:cNvPr id="28" name="文本框 29"/>
            <p:cNvSpPr txBox="1"/>
            <p:nvPr/>
          </p:nvSpPr>
          <p:spPr>
            <a:xfrm>
              <a:off x="3439019" y="491428"/>
              <a:ext cx="813043" cy="1446550"/>
            </a:xfrm>
            <a:prstGeom prst="rect">
              <a:avLst/>
            </a:prstGeom>
            <a:noFill/>
          </p:spPr>
          <p:txBody>
            <a:bodyPr wrap="none" rtlCol="0">
              <a:spAutoFit/>
            </a:bodyPr>
            <a:lstStyle>
              <a:defPPr>
                <a:defRPr lang="zh-CN"/>
              </a:defPPr>
              <a:lvl1pPr>
                <a:defRPr sz="3200" b="1"/>
              </a:lvl1pPr>
            </a:lstStyle>
            <a:p>
              <a:pPr algn="l" defTabSz="1219170" hangingPunct="1"/>
              <a:r>
                <a:rPr lang="en-US" altLang="zh-CN" sz="8800" kern="1200" dirty="0">
                  <a:solidFill>
                    <a:srgbClr val="146E88"/>
                  </a:solidFill>
                  <a:latin typeface="Arial"/>
                  <a:ea typeface="微软雅黑"/>
                </a:rPr>
                <a:t>1</a:t>
              </a:r>
              <a:endParaRPr lang="zh-CN" altLang="en-US" sz="8800" kern="1200" dirty="0">
                <a:solidFill>
                  <a:srgbClr val="146E88"/>
                </a:solidFill>
                <a:latin typeface="Arial"/>
                <a:ea typeface="微软雅黑"/>
              </a:endParaRPr>
            </a:p>
          </p:txBody>
        </p:sp>
      </p:grpSp>
      <p:grpSp>
        <p:nvGrpSpPr>
          <p:cNvPr id="4" name="Group 3"/>
          <p:cNvGrpSpPr/>
          <p:nvPr/>
        </p:nvGrpSpPr>
        <p:grpSpPr>
          <a:xfrm>
            <a:off x="4509460" y="4004190"/>
            <a:ext cx="4913939" cy="1446550"/>
            <a:chOff x="4833310" y="3256282"/>
            <a:chExt cx="4913939" cy="1446550"/>
          </a:xfrm>
        </p:grpSpPr>
        <p:sp>
          <p:nvSpPr>
            <p:cNvPr id="14" name="文本框 12"/>
            <p:cNvSpPr txBox="1"/>
            <p:nvPr/>
          </p:nvSpPr>
          <p:spPr>
            <a:xfrm>
              <a:off x="5830585" y="4002138"/>
              <a:ext cx="3916664" cy="666977"/>
            </a:xfrm>
            <a:prstGeom prst="rect">
              <a:avLst/>
            </a:prstGeom>
            <a:noFill/>
          </p:spPr>
          <p:txBody>
            <a:bodyPr wrap="square" rtlCol="0" anchor="t">
              <a:spAutoFit/>
            </a:bodyPr>
            <a:lstStyle/>
            <a:p>
              <a:pPr algn="l" defTabSz="1219170" hangingPunct="1"/>
              <a:r>
                <a:rPr lang="en-US" altLang="zh-CN" sz="1867" kern="1200" dirty="0">
                  <a:solidFill>
                    <a:srgbClr val="146E88"/>
                  </a:solidFill>
                  <a:latin typeface="Arial"/>
                  <a:ea typeface="微软雅黑"/>
                </a:rPr>
                <a:t>Theme of children's performance  and  art training</a:t>
              </a:r>
              <a:endParaRPr lang="zh-CN" altLang="en-US" sz="1867" kern="1200" dirty="0">
                <a:solidFill>
                  <a:srgbClr val="146E88"/>
                </a:solidFill>
                <a:latin typeface="Arial"/>
                <a:ea typeface="微软雅黑"/>
              </a:endParaRPr>
            </a:p>
          </p:txBody>
        </p:sp>
        <p:sp>
          <p:nvSpPr>
            <p:cNvPr id="15" name="文本框 13"/>
            <p:cNvSpPr txBox="1"/>
            <p:nvPr/>
          </p:nvSpPr>
          <p:spPr>
            <a:xfrm>
              <a:off x="5787094" y="3511331"/>
              <a:ext cx="2900153" cy="502766"/>
            </a:xfrm>
            <a:prstGeom prst="rect">
              <a:avLst/>
            </a:prstGeom>
            <a:noFill/>
          </p:spPr>
          <p:txBody>
            <a:bodyPr wrap="none" rtlCol="0">
              <a:spAutoFit/>
            </a:bodyPr>
            <a:lstStyle>
              <a:defPPr>
                <a:defRPr lang="zh-CN"/>
              </a:defPPr>
              <a:lvl1pPr>
                <a:defRPr sz="3200" b="1"/>
              </a:lvl1pPr>
            </a:lstStyle>
            <a:p>
              <a:pPr algn="l" defTabSz="1219170" hangingPunct="1"/>
              <a:r>
                <a:rPr lang="en-US" altLang="zh-CN" sz="2667" kern="1200" dirty="0">
                  <a:solidFill>
                    <a:srgbClr val="146E88"/>
                  </a:solidFill>
                  <a:latin typeface="Arial"/>
                  <a:ea typeface="微软雅黑"/>
                </a:rPr>
                <a:t>Children Theatre</a:t>
              </a:r>
              <a:endParaRPr lang="zh-CN" altLang="en-US" sz="2667" kern="1200" dirty="0">
                <a:solidFill>
                  <a:srgbClr val="146E88"/>
                </a:solidFill>
                <a:latin typeface="Arial"/>
                <a:ea typeface="微软雅黑"/>
              </a:endParaRPr>
            </a:p>
          </p:txBody>
        </p:sp>
        <p:sp>
          <p:nvSpPr>
            <p:cNvPr id="29" name="文本框 30"/>
            <p:cNvSpPr txBox="1"/>
            <p:nvPr/>
          </p:nvSpPr>
          <p:spPr>
            <a:xfrm>
              <a:off x="4833310" y="3256282"/>
              <a:ext cx="813043" cy="1446550"/>
            </a:xfrm>
            <a:prstGeom prst="rect">
              <a:avLst/>
            </a:prstGeom>
            <a:noFill/>
          </p:spPr>
          <p:txBody>
            <a:bodyPr wrap="none" rtlCol="0">
              <a:spAutoFit/>
            </a:bodyPr>
            <a:lstStyle>
              <a:defPPr>
                <a:defRPr lang="zh-CN"/>
              </a:defPPr>
              <a:lvl1pPr>
                <a:defRPr sz="3200" b="1"/>
              </a:lvl1pPr>
            </a:lstStyle>
            <a:p>
              <a:pPr algn="l" defTabSz="1219170" hangingPunct="1"/>
              <a:r>
                <a:rPr lang="en-US" altLang="zh-CN" sz="8800" kern="1200" dirty="0">
                  <a:solidFill>
                    <a:srgbClr val="146E88"/>
                  </a:solidFill>
                  <a:latin typeface="Arial"/>
                  <a:ea typeface="微软雅黑"/>
                </a:rPr>
                <a:t>2</a:t>
              </a:r>
              <a:endParaRPr lang="zh-CN" altLang="en-US" sz="8800" kern="1200" dirty="0">
                <a:solidFill>
                  <a:srgbClr val="146E88"/>
                </a:solidFill>
                <a:latin typeface="Arial"/>
                <a:ea typeface="微软雅黑"/>
              </a:endParaRPr>
            </a:p>
          </p:txBody>
        </p:sp>
      </p:grpSp>
      <p:grpSp>
        <p:nvGrpSpPr>
          <p:cNvPr id="5" name="Group 4"/>
          <p:cNvGrpSpPr/>
          <p:nvPr/>
        </p:nvGrpSpPr>
        <p:grpSpPr>
          <a:xfrm>
            <a:off x="4469666" y="6750755"/>
            <a:ext cx="4605825" cy="1928990"/>
            <a:chOff x="3439019" y="6621961"/>
            <a:chExt cx="4605825" cy="1928990"/>
          </a:xfrm>
        </p:grpSpPr>
        <p:sp>
          <p:nvSpPr>
            <p:cNvPr id="16" name="文本框 14"/>
            <p:cNvSpPr txBox="1"/>
            <p:nvPr/>
          </p:nvSpPr>
          <p:spPr>
            <a:xfrm>
              <a:off x="4466659" y="7883974"/>
              <a:ext cx="2860647" cy="666977"/>
            </a:xfrm>
            <a:prstGeom prst="rect">
              <a:avLst/>
            </a:prstGeom>
            <a:noFill/>
          </p:spPr>
          <p:txBody>
            <a:bodyPr wrap="square" rtlCol="0" anchor="t">
              <a:spAutoFit/>
            </a:bodyPr>
            <a:lstStyle/>
            <a:p>
              <a:pPr algn="l" defTabSz="1219170" hangingPunct="1"/>
              <a:r>
                <a:rPr lang="en-US" altLang="zh-CN" sz="1867" kern="1200" dirty="0">
                  <a:solidFill>
                    <a:srgbClr val="146E88"/>
                  </a:solidFill>
                  <a:latin typeface="Arial"/>
                  <a:ea typeface="微软雅黑"/>
                </a:rPr>
                <a:t>Theme of ice and snow </a:t>
              </a:r>
            </a:p>
            <a:p>
              <a:pPr algn="l" defTabSz="1219170" hangingPunct="1"/>
              <a:r>
                <a:rPr lang="en-US" altLang="zh-CN" sz="1867" kern="1200" dirty="0">
                  <a:solidFill>
                    <a:srgbClr val="146E88"/>
                  </a:solidFill>
                  <a:latin typeface="Arial"/>
                  <a:ea typeface="微软雅黑"/>
                </a:rPr>
                <a:t>scientific education</a:t>
              </a:r>
              <a:endParaRPr lang="zh-CN" altLang="en-US" sz="1867" kern="1200" dirty="0">
                <a:solidFill>
                  <a:srgbClr val="146E88"/>
                </a:solidFill>
                <a:latin typeface="Arial"/>
                <a:ea typeface="微软雅黑"/>
              </a:endParaRPr>
            </a:p>
          </p:txBody>
        </p:sp>
        <p:sp>
          <p:nvSpPr>
            <p:cNvPr id="17" name="文本框 15"/>
            <p:cNvSpPr txBox="1"/>
            <p:nvPr/>
          </p:nvSpPr>
          <p:spPr>
            <a:xfrm>
              <a:off x="4465018" y="6970775"/>
              <a:ext cx="3579826" cy="913199"/>
            </a:xfrm>
            <a:prstGeom prst="rect">
              <a:avLst/>
            </a:prstGeom>
            <a:noFill/>
          </p:spPr>
          <p:txBody>
            <a:bodyPr wrap="none" rtlCol="0">
              <a:spAutoFit/>
            </a:bodyPr>
            <a:lstStyle>
              <a:defPPr>
                <a:defRPr lang="zh-CN"/>
              </a:defPPr>
              <a:lvl1pPr>
                <a:defRPr sz="3200" b="1"/>
              </a:lvl1pPr>
            </a:lstStyle>
            <a:p>
              <a:pPr algn="l" defTabSz="1219170" hangingPunct="1"/>
              <a:r>
                <a:rPr lang="en-US" altLang="zh-CN" sz="2667" kern="1200" dirty="0">
                  <a:solidFill>
                    <a:srgbClr val="146E88"/>
                  </a:solidFill>
                  <a:latin typeface="Arial"/>
                  <a:ea typeface="微软雅黑"/>
                </a:rPr>
                <a:t>Expedition pavilion  </a:t>
              </a:r>
            </a:p>
            <a:p>
              <a:pPr algn="l" defTabSz="1219170" hangingPunct="1"/>
              <a:r>
                <a:rPr lang="en-US" altLang="zh-CN" sz="2667" kern="1200" dirty="0">
                  <a:solidFill>
                    <a:srgbClr val="146E88"/>
                  </a:solidFill>
                  <a:latin typeface="Arial"/>
                  <a:ea typeface="微软雅黑"/>
                </a:rPr>
                <a:t>of the south pole</a:t>
              </a:r>
              <a:endParaRPr lang="zh-CN" altLang="en-US" sz="2667" kern="1200" dirty="0">
                <a:solidFill>
                  <a:srgbClr val="146E88"/>
                </a:solidFill>
                <a:latin typeface="Arial"/>
                <a:ea typeface="微软雅黑"/>
              </a:endParaRPr>
            </a:p>
          </p:txBody>
        </p:sp>
        <p:sp>
          <p:nvSpPr>
            <p:cNvPr id="30" name="文本框 32"/>
            <p:cNvSpPr txBox="1"/>
            <p:nvPr/>
          </p:nvSpPr>
          <p:spPr>
            <a:xfrm>
              <a:off x="3439019" y="6621961"/>
              <a:ext cx="813043" cy="1446550"/>
            </a:xfrm>
            <a:prstGeom prst="rect">
              <a:avLst/>
            </a:prstGeom>
            <a:noFill/>
          </p:spPr>
          <p:txBody>
            <a:bodyPr wrap="none" rtlCol="0">
              <a:spAutoFit/>
            </a:bodyPr>
            <a:lstStyle>
              <a:defPPr>
                <a:defRPr lang="zh-CN"/>
              </a:defPPr>
              <a:lvl1pPr>
                <a:defRPr sz="3200" b="1"/>
              </a:lvl1pPr>
            </a:lstStyle>
            <a:p>
              <a:pPr algn="l" defTabSz="1219170" hangingPunct="1"/>
              <a:r>
                <a:rPr lang="en-US" altLang="zh-CN" sz="8800" kern="1200" dirty="0">
                  <a:solidFill>
                    <a:srgbClr val="146E88"/>
                  </a:solidFill>
                  <a:latin typeface="Arial"/>
                  <a:ea typeface="微软雅黑"/>
                </a:rPr>
                <a:t>3</a:t>
              </a:r>
              <a:endParaRPr lang="zh-CN" altLang="en-US" sz="8800" kern="1200" dirty="0">
                <a:solidFill>
                  <a:srgbClr val="146E88"/>
                </a:solidFill>
                <a:latin typeface="Arial"/>
                <a:ea typeface="微软雅黑"/>
              </a:endParaRPr>
            </a:p>
          </p:txBody>
        </p:sp>
      </p:grpSp>
    </p:spTree>
    <p:extLst>
      <p:ext uri="{BB962C8B-B14F-4D97-AF65-F5344CB8AC3E}">
        <p14:creationId xmlns:p14="http://schemas.microsoft.com/office/powerpoint/2010/main" val="554455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9"/>
          <p:cNvSpPr txBox="1"/>
          <p:nvPr/>
        </p:nvSpPr>
        <p:spPr>
          <a:xfrm>
            <a:off x="530543" y="689667"/>
            <a:ext cx="2328543" cy="25857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lnSpc>
                <a:spcPct val="100000"/>
              </a:lnSpc>
            </a:pPr>
            <a:r>
              <a:rPr lang="en-US" sz="2667" kern="1200" dirty="0">
                <a:solidFill>
                  <a:prstClr val="white"/>
                </a:solidFill>
              </a:rPr>
              <a:t>Type1 Theme venue:</a:t>
            </a:r>
          </a:p>
          <a:p>
            <a:pPr algn="l" defTabSz="609585" hangingPunct="1">
              <a:lnSpc>
                <a:spcPct val="100000"/>
              </a:lnSpc>
            </a:pPr>
            <a:endParaRPr lang="en-US" sz="2667" kern="1200" dirty="0">
              <a:solidFill>
                <a:prstClr val="white"/>
              </a:solidFill>
            </a:endParaRPr>
          </a:p>
          <a:p>
            <a:pPr algn="l" defTabSz="609585" hangingPunct="1">
              <a:lnSpc>
                <a:spcPct val="100000"/>
              </a:lnSpc>
            </a:pPr>
            <a:r>
              <a:rPr lang="en-US" sz="2667" kern="1200" dirty="0">
                <a:solidFill>
                  <a:prstClr val="white"/>
                </a:solidFill>
              </a:rPr>
              <a:t>Large-scale, high-capacity anchor store</a:t>
            </a:r>
          </a:p>
        </p:txBody>
      </p:sp>
      <p:grpSp>
        <p:nvGrpSpPr>
          <p:cNvPr id="41" name="Group 40"/>
          <p:cNvGrpSpPr/>
          <p:nvPr/>
        </p:nvGrpSpPr>
        <p:grpSpPr>
          <a:xfrm>
            <a:off x="4334369" y="1340723"/>
            <a:ext cx="5244139" cy="1869594"/>
            <a:chOff x="4334369" y="848350"/>
            <a:chExt cx="5244139" cy="1869594"/>
          </a:xfrm>
        </p:grpSpPr>
        <p:sp>
          <p:nvSpPr>
            <p:cNvPr id="7" name="文本框 6"/>
            <p:cNvSpPr txBox="1"/>
            <p:nvPr/>
          </p:nvSpPr>
          <p:spPr>
            <a:xfrm>
              <a:off x="5322503" y="1816800"/>
              <a:ext cx="4256005" cy="901144"/>
            </a:xfrm>
            <a:prstGeom prst="rect">
              <a:avLst/>
            </a:prstGeom>
            <a:noFill/>
          </p:spPr>
          <p:txBody>
            <a:bodyPr wrap="square" rtlCol="0" anchor="t">
              <a:spAutoFit/>
            </a:bodyPr>
            <a:lstStyle/>
            <a:p>
              <a:pPr algn="l" defTabSz="1219170" hangingPunct="1">
                <a:lnSpc>
                  <a:spcPct val="150000"/>
                </a:lnSpc>
              </a:pPr>
              <a:r>
                <a:rPr lang="en-US" altLang="zh-CN" sz="1867" kern="1200" dirty="0">
                  <a:solidFill>
                    <a:srgbClr val="146E88"/>
                  </a:solidFill>
                  <a:latin typeface="Arial"/>
                  <a:ea typeface="微软雅黑"/>
                </a:rPr>
                <a:t>The world-famous children's science expo </a:t>
              </a:r>
            </a:p>
          </p:txBody>
        </p:sp>
        <p:sp>
          <p:nvSpPr>
            <p:cNvPr id="9" name="文本框 7"/>
            <p:cNvSpPr txBox="1"/>
            <p:nvPr/>
          </p:nvSpPr>
          <p:spPr>
            <a:xfrm>
              <a:off x="5322502" y="1038616"/>
              <a:ext cx="3211897" cy="913199"/>
            </a:xfrm>
            <a:prstGeom prst="rect">
              <a:avLst/>
            </a:prstGeom>
            <a:noFill/>
          </p:spPr>
          <p:txBody>
            <a:bodyPr wrap="square" rtlCol="0">
              <a:spAutoFit/>
            </a:bodyPr>
            <a:lstStyle>
              <a:defPPr>
                <a:defRPr lang="zh-CN"/>
              </a:defPPr>
              <a:lvl1pPr>
                <a:defRPr sz="3200" b="1"/>
              </a:lvl1pPr>
            </a:lstStyle>
            <a:p>
              <a:pPr algn="l" defTabSz="1219170" hangingPunct="1"/>
              <a:r>
                <a:rPr lang="en-US" altLang="zh-CN" sz="2667" kern="1200" dirty="0">
                  <a:solidFill>
                    <a:srgbClr val="146E88"/>
                  </a:solidFill>
                  <a:latin typeface="Arial"/>
                  <a:ea typeface="微软雅黑"/>
                </a:rPr>
                <a:t>Children's science museum</a:t>
              </a:r>
            </a:p>
          </p:txBody>
        </p:sp>
        <p:sp>
          <p:nvSpPr>
            <p:cNvPr id="28" name="文本框 29"/>
            <p:cNvSpPr txBox="1"/>
            <p:nvPr/>
          </p:nvSpPr>
          <p:spPr>
            <a:xfrm>
              <a:off x="4334369" y="848350"/>
              <a:ext cx="813043" cy="1446550"/>
            </a:xfrm>
            <a:prstGeom prst="rect">
              <a:avLst/>
            </a:prstGeom>
            <a:noFill/>
          </p:spPr>
          <p:txBody>
            <a:bodyPr wrap="none" rtlCol="0">
              <a:spAutoFit/>
            </a:bodyPr>
            <a:lstStyle>
              <a:defPPr>
                <a:defRPr lang="zh-CN"/>
              </a:defPPr>
              <a:lvl1pPr>
                <a:defRPr sz="3200" b="1"/>
              </a:lvl1pPr>
            </a:lstStyle>
            <a:p>
              <a:pPr algn="l" defTabSz="1219170" hangingPunct="1"/>
              <a:r>
                <a:rPr lang="en-US" altLang="zh-CN" sz="8800" kern="1200" dirty="0">
                  <a:solidFill>
                    <a:srgbClr val="146E88"/>
                  </a:solidFill>
                  <a:latin typeface="Arial"/>
                  <a:ea typeface="微软雅黑"/>
                </a:rPr>
                <a:t>4</a:t>
              </a:r>
              <a:endParaRPr lang="zh-CN" altLang="en-US" sz="8800" kern="1200" dirty="0">
                <a:solidFill>
                  <a:srgbClr val="146E88"/>
                </a:solidFill>
                <a:latin typeface="Arial"/>
                <a:ea typeface="微软雅黑"/>
              </a:endParaRPr>
            </a:p>
          </p:txBody>
        </p:sp>
      </p:grpSp>
      <p:grpSp>
        <p:nvGrpSpPr>
          <p:cNvPr id="4" name="Group 3"/>
          <p:cNvGrpSpPr/>
          <p:nvPr/>
        </p:nvGrpSpPr>
        <p:grpSpPr>
          <a:xfrm>
            <a:off x="4471480" y="6142137"/>
            <a:ext cx="4913939" cy="1446550"/>
            <a:chOff x="4833310" y="3256282"/>
            <a:chExt cx="4913939" cy="1446550"/>
          </a:xfrm>
        </p:grpSpPr>
        <p:sp>
          <p:nvSpPr>
            <p:cNvPr id="14" name="文本框 12"/>
            <p:cNvSpPr txBox="1"/>
            <p:nvPr/>
          </p:nvSpPr>
          <p:spPr>
            <a:xfrm>
              <a:off x="5830585" y="4002138"/>
              <a:ext cx="3916664" cy="379656"/>
            </a:xfrm>
            <a:prstGeom prst="rect">
              <a:avLst/>
            </a:prstGeom>
            <a:noFill/>
          </p:spPr>
          <p:txBody>
            <a:bodyPr wrap="square" rtlCol="0" anchor="t">
              <a:spAutoFit/>
            </a:bodyPr>
            <a:lstStyle/>
            <a:p>
              <a:pPr algn="l" defTabSz="1219170" hangingPunct="1"/>
              <a:r>
                <a:rPr lang="en-US" altLang="zh-CN" sz="1867" kern="1200" dirty="0">
                  <a:solidFill>
                    <a:srgbClr val="146E88"/>
                  </a:solidFill>
                  <a:latin typeface="Arial"/>
                  <a:ea typeface="微软雅黑"/>
                </a:rPr>
                <a:t>Children's art and culture park</a:t>
              </a:r>
            </a:p>
          </p:txBody>
        </p:sp>
        <p:sp>
          <p:nvSpPr>
            <p:cNvPr id="15" name="文本框 13"/>
            <p:cNvSpPr txBox="1"/>
            <p:nvPr/>
          </p:nvSpPr>
          <p:spPr>
            <a:xfrm>
              <a:off x="5787094" y="3511331"/>
              <a:ext cx="1436612" cy="502766"/>
            </a:xfrm>
            <a:prstGeom prst="rect">
              <a:avLst/>
            </a:prstGeom>
            <a:noFill/>
          </p:spPr>
          <p:txBody>
            <a:bodyPr wrap="none" rtlCol="0">
              <a:spAutoFit/>
            </a:bodyPr>
            <a:lstStyle>
              <a:defPPr>
                <a:defRPr lang="zh-CN"/>
              </a:defPPr>
              <a:lvl1pPr>
                <a:defRPr sz="3200" b="1"/>
              </a:lvl1pPr>
            </a:lstStyle>
            <a:p>
              <a:pPr algn="l" defTabSz="1219170" hangingPunct="1"/>
              <a:r>
                <a:rPr lang="en-US" altLang="zh-CN" sz="2667" kern="1200" dirty="0">
                  <a:solidFill>
                    <a:srgbClr val="146E88"/>
                  </a:solidFill>
                  <a:latin typeface="Arial"/>
                  <a:ea typeface="微软雅黑"/>
                </a:rPr>
                <a:t>L·L·DO </a:t>
              </a:r>
            </a:p>
          </p:txBody>
        </p:sp>
        <p:sp>
          <p:nvSpPr>
            <p:cNvPr id="29" name="文本框 30"/>
            <p:cNvSpPr txBox="1"/>
            <p:nvPr/>
          </p:nvSpPr>
          <p:spPr>
            <a:xfrm>
              <a:off x="4833310" y="3256282"/>
              <a:ext cx="813043" cy="1446550"/>
            </a:xfrm>
            <a:prstGeom prst="rect">
              <a:avLst/>
            </a:prstGeom>
            <a:noFill/>
          </p:spPr>
          <p:txBody>
            <a:bodyPr wrap="none" rtlCol="0">
              <a:spAutoFit/>
            </a:bodyPr>
            <a:lstStyle>
              <a:defPPr>
                <a:defRPr lang="zh-CN"/>
              </a:defPPr>
              <a:lvl1pPr>
                <a:defRPr sz="3200" b="1"/>
              </a:lvl1pPr>
            </a:lstStyle>
            <a:p>
              <a:pPr algn="l" defTabSz="1219170" hangingPunct="1"/>
              <a:r>
                <a:rPr lang="en-US" altLang="zh-CN" sz="8800" kern="1200" dirty="0">
                  <a:solidFill>
                    <a:srgbClr val="146E88"/>
                  </a:solidFill>
                  <a:latin typeface="Arial"/>
                  <a:ea typeface="微软雅黑"/>
                </a:rPr>
                <a:t>5</a:t>
              </a:r>
              <a:endParaRPr lang="zh-CN" altLang="en-US" sz="8800" kern="1200" dirty="0">
                <a:solidFill>
                  <a:srgbClr val="146E88"/>
                </a:solidFill>
                <a:latin typeface="Arial"/>
                <a:ea typeface="微软雅黑"/>
              </a:endParaRPr>
            </a:p>
          </p:txBody>
        </p:sp>
      </p:grpSp>
      <p:pic>
        <p:nvPicPr>
          <p:cNvPr id="36" name="Picture 4" descr="http://www.chinaamuse.com/upload/image/2015/12/17/6358596564404959894473437.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63"/>
          <a:stretch>
            <a:fillRect/>
          </a:stretch>
        </p:blipFill>
        <p:spPr bwMode="auto">
          <a:xfrm>
            <a:off x="9753600" y="-19050"/>
            <a:ext cx="3183917" cy="458914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www.chinaamuse.com/upload/image/2015/12/17/6358596680207824292826394.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a:fillRect/>
          </a:stretch>
        </p:blipFill>
        <p:spPr bwMode="auto">
          <a:xfrm>
            <a:off x="12937517" y="-18654"/>
            <a:ext cx="3318483" cy="4590654"/>
          </a:xfrm>
          <a:prstGeom prst="rect">
            <a:avLst/>
          </a:prstGeom>
          <a:noFill/>
          <a:extLst>
            <a:ext uri="{909E8E84-426E-40DD-AFC4-6F175D3DCCD1}">
              <a14:hiddenFill xmlns:a14="http://schemas.microsoft.com/office/drawing/2010/main">
                <a:solidFill>
                  <a:srgbClr val="FFFFFF"/>
                </a:solidFill>
              </a14:hiddenFill>
            </a:ext>
          </a:extLst>
        </p:spPr>
      </p:pic>
      <p:pic>
        <p:nvPicPr>
          <p:cNvPr id="39" name="图片 22" descr="IMG_7457"/>
          <p:cNvPicPr>
            <a:picLocks noChangeAspect="1"/>
          </p:cNvPicPr>
          <p:nvPr/>
        </p:nvPicPr>
        <p:blipFill rotWithShape="1">
          <a:blip r:embed="rId4" cstate="email">
            <a:extLst>
              <a:ext uri="{28A0092B-C50C-407E-A947-70E740481C1C}">
                <a14:useLocalDpi xmlns:a14="http://schemas.microsoft.com/office/drawing/2010/main"/>
              </a:ext>
            </a:extLst>
          </a:blip>
          <a:srcRect r="-15241"/>
          <a:stretch/>
        </p:blipFill>
        <p:spPr>
          <a:xfrm>
            <a:off x="9772650" y="4586824"/>
            <a:ext cx="4321469" cy="4557176"/>
          </a:xfrm>
          <a:prstGeom prst="rect">
            <a:avLst/>
          </a:prstGeom>
        </p:spPr>
      </p:pic>
      <p:pic>
        <p:nvPicPr>
          <p:cNvPr id="40" name="图片 27" descr="IMG_745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937518" y="4586823"/>
            <a:ext cx="3284128" cy="4557179"/>
          </a:xfrm>
          <a:prstGeom prst="rect">
            <a:avLst/>
          </a:prstGeom>
        </p:spPr>
      </p:pic>
    </p:spTree>
    <p:extLst>
      <p:ext uri="{BB962C8B-B14F-4D97-AF65-F5344CB8AC3E}">
        <p14:creationId xmlns:p14="http://schemas.microsoft.com/office/powerpoint/2010/main" val="15852959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9"/>
          <p:cNvSpPr txBox="1"/>
          <p:nvPr/>
        </p:nvSpPr>
        <p:spPr>
          <a:xfrm>
            <a:off x="530543" y="689667"/>
            <a:ext cx="2328543" cy="2996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lnSpc>
                <a:spcPct val="100000"/>
              </a:lnSpc>
            </a:pPr>
            <a:r>
              <a:rPr lang="en-US" sz="2667" kern="1200" dirty="0">
                <a:solidFill>
                  <a:prstClr val="white"/>
                </a:solidFill>
              </a:rPr>
              <a:t>Type2 experiential theme area:</a:t>
            </a:r>
          </a:p>
          <a:p>
            <a:pPr algn="l" defTabSz="609585" hangingPunct="1">
              <a:lnSpc>
                <a:spcPct val="100000"/>
              </a:lnSpc>
            </a:pPr>
            <a:endParaRPr lang="en-US" sz="2667" kern="1200" dirty="0">
              <a:solidFill>
                <a:prstClr val="white"/>
              </a:solidFill>
            </a:endParaRPr>
          </a:p>
          <a:p>
            <a:pPr algn="l" defTabSz="609585" hangingPunct="1">
              <a:lnSpc>
                <a:spcPct val="100000"/>
              </a:lnSpc>
            </a:pPr>
            <a:r>
              <a:rPr lang="en-US" sz="2667" kern="1200" dirty="0">
                <a:solidFill>
                  <a:prstClr val="white"/>
                </a:solidFill>
              </a:rPr>
              <a:t>Revolutionize traditional formats</a:t>
            </a:r>
          </a:p>
        </p:txBody>
      </p:sp>
      <p:sp>
        <p:nvSpPr>
          <p:cNvPr id="6" name="TextBox 5"/>
          <p:cNvSpPr txBox="1"/>
          <p:nvPr/>
        </p:nvSpPr>
        <p:spPr>
          <a:xfrm>
            <a:off x="3660635" y="6674415"/>
            <a:ext cx="5753463" cy="1569660"/>
          </a:xfrm>
          <a:prstGeom prst="rect">
            <a:avLst/>
          </a:prstGeom>
          <a:noFill/>
        </p:spPr>
        <p:txBody>
          <a:bodyPr wrap="square" rtlCol="1">
            <a:spAutoFit/>
          </a:bodyPr>
          <a:lstStyle/>
          <a:p>
            <a:pPr algn="just" defTabSz="609585" hangingPunct="1"/>
            <a:r>
              <a:rPr lang="en-US" sz="4000" b="1" kern="1200" dirty="0">
                <a:solidFill>
                  <a:srgbClr val="000000"/>
                </a:solidFill>
                <a:latin typeface="Calibri"/>
                <a:ea typeface="Calibri"/>
                <a:cs typeface="Calibri"/>
              </a:rPr>
              <a:t>Children’s cuisine</a:t>
            </a:r>
          </a:p>
          <a:p>
            <a:pPr algn="just" defTabSz="609585" hangingPunct="1"/>
            <a:r>
              <a:rPr lang="en-US" sz="2800" kern="1200" dirty="0">
                <a:solidFill>
                  <a:srgbClr val="000000"/>
                </a:solidFill>
                <a:latin typeface="Calibri"/>
                <a:ea typeface="Calibri"/>
                <a:cs typeface="Calibri"/>
              </a:rPr>
              <a:t>Educational innovation cuisine of food culture combined with global cuisine</a:t>
            </a:r>
          </a:p>
        </p:txBody>
      </p:sp>
      <p:pic>
        <p:nvPicPr>
          <p:cNvPr id="9" name="Picture 1" descr="C:\Users\erbing.wu\Documents\Tencent Files\364383536\Image\C2C\Image1\(_G)5G96~[H1HEA6D_ZNBH8.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9028"/>
          <a:stretch/>
        </p:blipFill>
        <p:spPr bwMode="auto">
          <a:xfrm>
            <a:off x="9822084" y="2510969"/>
            <a:ext cx="6433916" cy="3619237"/>
          </a:xfrm>
          <a:prstGeom prst="rect">
            <a:avLst/>
          </a:prstGeom>
          <a:noFill/>
        </p:spPr>
      </p:pic>
      <p:pic>
        <p:nvPicPr>
          <p:cNvPr id="10" name="Picture 2" descr="C:\Users\erbing.wu\Documents\Tencent Files\364383536\Image\C2C\Image1\VYOM`%D1LOPX[I]6Z@JPN05.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297"/>
          <a:stretch/>
        </p:blipFill>
        <p:spPr bwMode="auto">
          <a:xfrm>
            <a:off x="9822084" y="1"/>
            <a:ext cx="6433916" cy="3276600"/>
          </a:xfrm>
          <a:prstGeom prst="rect">
            <a:avLst/>
          </a:prstGeom>
          <a:noFill/>
        </p:spPr>
      </p:pic>
      <p:pic>
        <p:nvPicPr>
          <p:cNvPr id="13" name="图片 17" descr="招商手册主力店-05.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52651" y="2686050"/>
            <a:ext cx="6569433" cy="3444156"/>
          </a:xfrm>
          <a:prstGeom prst="rect">
            <a:avLst/>
          </a:prstGeom>
        </p:spPr>
      </p:pic>
      <p:pic>
        <p:nvPicPr>
          <p:cNvPr id="14" name="图片 18" descr="139_24902_15_01.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252651" y="0"/>
            <a:ext cx="6569433" cy="3276513"/>
          </a:xfrm>
          <a:prstGeom prst="rect">
            <a:avLst/>
          </a:prstGeom>
          <a:noFill/>
          <a:ln>
            <a:noFill/>
          </a:ln>
        </p:spPr>
      </p:pic>
      <p:sp>
        <p:nvSpPr>
          <p:cNvPr id="15" name="TextBox 14"/>
          <p:cNvSpPr txBox="1"/>
          <p:nvPr/>
        </p:nvSpPr>
        <p:spPr>
          <a:xfrm>
            <a:off x="10162310" y="6674415"/>
            <a:ext cx="5753463" cy="1569660"/>
          </a:xfrm>
          <a:prstGeom prst="rect">
            <a:avLst/>
          </a:prstGeom>
          <a:noFill/>
        </p:spPr>
        <p:txBody>
          <a:bodyPr wrap="square" rtlCol="1">
            <a:spAutoFit/>
          </a:bodyPr>
          <a:lstStyle/>
          <a:p>
            <a:pPr algn="just" defTabSz="609585" hangingPunct="1"/>
            <a:r>
              <a:rPr lang="en-US" sz="4000" b="1" kern="1200" dirty="0">
                <a:solidFill>
                  <a:srgbClr val="000000"/>
                </a:solidFill>
                <a:latin typeface="Calibri"/>
                <a:ea typeface="Calibri"/>
                <a:cs typeface="Calibri"/>
              </a:rPr>
              <a:t>Children’s new retail </a:t>
            </a:r>
          </a:p>
          <a:p>
            <a:pPr algn="just" defTabSz="609585" hangingPunct="1"/>
            <a:r>
              <a:rPr lang="en-US" sz="2800" kern="1200" dirty="0">
                <a:solidFill>
                  <a:srgbClr val="000000"/>
                </a:solidFill>
                <a:latin typeface="Calibri"/>
                <a:ea typeface="Calibri"/>
                <a:cs typeface="Calibri"/>
              </a:rPr>
              <a:t>Theme of children's garment design and aesthetics</a:t>
            </a:r>
          </a:p>
        </p:txBody>
      </p:sp>
    </p:spTree>
    <p:extLst>
      <p:ext uri="{BB962C8B-B14F-4D97-AF65-F5344CB8AC3E}">
        <p14:creationId xmlns:p14="http://schemas.microsoft.com/office/powerpoint/2010/main" val="16848595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9"/>
          <p:cNvSpPr txBox="1"/>
          <p:nvPr/>
        </p:nvSpPr>
        <p:spPr>
          <a:xfrm>
            <a:off x="530543" y="689667"/>
            <a:ext cx="2328543" cy="675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r>
              <a:rPr lang="en-US" sz="2667" kern="1200" dirty="0"/>
              <a:t>Owl College</a:t>
            </a:r>
          </a:p>
        </p:txBody>
      </p:sp>
      <p:sp>
        <p:nvSpPr>
          <p:cNvPr id="6" name="TextBox 5"/>
          <p:cNvSpPr txBox="1"/>
          <p:nvPr/>
        </p:nvSpPr>
        <p:spPr>
          <a:xfrm>
            <a:off x="4000137" y="6343233"/>
            <a:ext cx="5753463" cy="2000548"/>
          </a:xfrm>
          <a:prstGeom prst="rect">
            <a:avLst/>
          </a:prstGeom>
          <a:noFill/>
        </p:spPr>
        <p:txBody>
          <a:bodyPr wrap="square" rtlCol="1">
            <a:spAutoFit/>
          </a:bodyPr>
          <a:lstStyle/>
          <a:p>
            <a:pPr algn="l" defTabSz="609585" hangingPunct="1"/>
            <a:r>
              <a:rPr lang="en-US" sz="2800" b="1" kern="1200" dirty="0">
                <a:latin typeface="Calibri"/>
                <a:ea typeface="Calibri"/>
                <a:cs typeface="Calibri"/>
              </a:rPr>
              <a:t>Total area：36,000㎡</a:t>
            </a:r>
          </a:p>
          <a:p>
            <a:pPr algn="l" defTabSz="609585" hangingPunct="1"/>
            <a:r>
              <a:rPr lang="en-US" sz="2400" kern="1200" dirty="0">
                <a:latin typeface="Calibri"/>
                <a:ea typeface="Calibri"/>
                <a:cs typeface="Calibri"/>
              </a:rPr>
              <a:t>Children education learning platform  comprised of 50 educational brand Offer specialized, all-round educational environment</a:t>
            </a:r>
          </a:p>
        </p:txBody>
      </p:sp>
      <p:sp>
        <p:nvSpPr>
          <p:cNvPr id="12" name="Rectangle 29"/>
          <p:cNvSpPr txBox="1"/>
          <p:nvPr/>
        </p:nvSpPr>
        <p:spPr>
          <a:xfrm>
            <a:off x="530543" y="1342809"/>
            <a:ext cx="2328543" cy="675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r>
              <a:rPr lang="ja-JP" altLang="en-US" sz="2667" kern="1200" dirty="0"/>
              <a:t>猫头鹰学院 </a:t>
            </a:r>
            <a:endParaRPr lang="en-US" sz="2667" kern="1200" dirty="0"/>
          </a:p>
        </p:txBody>
      </p:sp>
      <p:pic>
        <p:nvPicPr>
          <p:cNvPr id="7" name="图片 7"/>
          <p:cNvPicPr>
            <a:picLocks noChangeAspect="1"/>
          </p:cNvPicPr>
          <p:nvPr/>
        </p:nvPicPr>
        <p:blipFill>
          <a:blip r:embed="rId2" cstate="print"/>
          <a:stretch>
            <a:fillRect/>
          </a:stretch>
        </p:blipFill>
        <p:spPr>
          <a:xfrm>
            <a:off x="3257551" y="0"/>
            <a:ext cx="12998450" cy="6100354"/>
          </a:xfrm>
          <a:prstGeom prst="rect">
            <a:avLst/>
          </a:prstGeom>
        </p:spPr>
      </p:pic>
      <p:sp>
        <p:nvSpPr>
          <p:cNvPr id="9" name="TextBox 8"/>
          <p:cNvSpPr txBox="1"/>
          <p:nvPr/>
        </p:nvSpPr>
        <p:spPr>
          <a:xfrm>
            <a:off x="9791337" y="6343233"/>
            <a:ext cx="5753463" cy="1631216"/>
          </a:xfrm>
          <a:prstGeom prst="rect">
            <a:avLst/>
          </a:prstGeom>
          <a:noFill/>
        </p:spPr>
        <p:txBody>
          <a:bodyPr wrap="square" rtlCol="1">
            <a:spAutoFit/>
          </a:bodyPr>
          <a:lstStyle/>
          <a:p>
            <a:pPr algn="l" defTabSz="609585" hangingPunct="1"/>
            <a:r>
              <a:rPr lang="en-US" sz="2800" b="1" kern="1200" dirty="0">
                <a:latin typeface="Calibri"/>
                <a:ea typeface="Calibri"/>
                <a:cs typeface="Calibri"/>
              </a:rPr>
              <a:t>Three types of space formats  </a:t>
            </a:r>
          </a:p>
          <a:p>
            <a:pPr algn="l" defTabSz="609585" hangingPunct="1"/>
            <a:r>
              <a:rPr lang="en-US" sz="2400" kern="1200" dirty="0">
                <a:latin typeface="Calibri"/>
                <a:ea typeface="Calibri"/>
                <a:cs typeface="Calibri"/>
              </a:rPr>
              <a:t>2 theme store</a:t>
            </a:r>
          </a:p>
          <a:p>
            <a:pPr algn="l" defTabSz="609585" hangingPunct="1"/>
            <a:r>
              <a:rPr lang="en-US" sz="2400" kern="1200" dirty="0">
                <a:latin typeface="Calibri"/>
                <a:ea typeface="Calibri"/>
                <a:cs typeface="Calibri"/>
              </a:rPr>
              <a:t>1 theme area</a:t>
            </a:r>
          </a:p>
          <a:p>
            <a:pPr algn="l" defTabSz="609585" hangingPunct="1"/>
            <a:r>
              <a:rPr lang="en-US" sz="2400" kern="1200" dirty="0">
                <a:latin typeface="Calibri"/>
                <a:ea typeface="Calibri"/>
                <a:cs typeface="Calibri"/>
              </a:rPr>
              <a:t>4 departments</a:t>
            </a:r>
          </a:p>
        </p:txBody>
      </p:sp>
    </p:spTree>
    <p:extLst>
      <p:ext uri="{BB962C8B-B14F-4D97-AF65-F5344CB8AC3E}">
        <p14:creationId xmlns:p14="http://schemas.microsoft.com/office/powerpoint/2010/main" val="25591855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3915018" y="2935815"/>
            <a:ext cx="5234258" cy="2615909"/>
            <a:chOff x="3915018" y="1865671"/>
            <a:chExt cx="5234258" cy="2615909"/>
          </a:xfrm>
        </p:grpSpPr>
        <p:sp>
          <p:nvSpPr>
            <p:cNvPr id="20" name="Rectangle 19"/>
            <p:cNvSpPr/>
            <p:nvPr/>
          </p:nvSpPr>
          <p:spPr>
            <a:xfrm>
              <a:off x="3915018" y="1865671"/>
              <a:ext cx="5234258" cy="2615909"/>
            </a:xfrm>
            <a:prstGeom prst="rect">
              <a:avLst/>
            </a:prstGeom>
          </p:spPr>
          <p:txBody>
            <a:bodyPr wrap="square">
              <a:spAutoFit/>
            </a:bodyPr>
            <a:lstStyle/>
            <a:p>
              <a:pPr lvl="1" indent="0" algn="just" defTabSz="609585" hangingPunct="1"/>
              <a:r>
                <a:rPr lang="en-US" sz="2800" b="1" kern="1200" dirty="0">
                  <a:solidFill>
                    <a:srgbClr val="000000"/>
                  </a:solidFill>
                  <a:latin typeface="Calibri" panose="020F0502020204030204" pitchFamily="34" charset="0"/>
                  <a:cs typeface="Calibri" panose="020F0502020204030204" pitchFamily="34" charset="0"/>
                </a:rPr>
                <a:t>Theme store（1）</a:t>
              </a:r>
            </a:p>
            <a:p>
              <a:pPr lvl="1" indent="0" algn="just" defTabSz="609585" hangingPunct="1"/>
              <a:endParaRPr lang="en-US" sz="2800" b="1" kern="1200" dirty="0">
                <a:solidFill>
                  <a:srgbClr val="000000"/>
                </a:solidFill>
                <a:latin typeface="Calibri" panose="020F0502020204030204" pitchFamily="34" charset="0"/>
                <a:cs typeface="Calibri" panose="020F0502020204030204" pitchFamily="34" charset="0"/>
              </a:endParaRPr>
            </a:p>
            <a:p>
              <a:pPr lvl="1" indent="0" algn="just" defTabSz="609585" hangingPunct="1"/>
              <a:r>
                <a:rPr lang="en-US" sz="2800" b="1" kern="1200" dirty="0">
                  <a:solidFill>
                    <a:srgbClr val="146E88"/>
                  </a:solidFill>
                  <a:latin typeface="Calibri" panose="020F0502020204030204" pitchFamily="34" charset="0"/>
                  <a:cs typeface="Calibri" panose="020F0502020204030204" pitchFamily="34" charset="0"/>
                </a:rPr>
                <a:t>Montessori Plus Kindergarten</a:t>
              </a:r>
            </a:p>
            <a:p>
              <a:pPr lvl="1" indent="0" algn="just" defTabSz="609585" hangingPunct="1"/>
              <a:endParaRPr lang="en-US" sz="1600" b="1" kern="1200" dirty="0">
                <a:solidFill>
                  <a:srgbClr val="000000"/>
                </a:solidFill>
                <a:latin typeface="Calibri" panose="020F0502020204030204" pitchFamily="34" charset="0"/>
                <a:cs typeface="Calibri" panose="020F0502020204030204" pitchFamily="34" charset="0"/>
              </a:endParaRPr>
            </a:p>
            <a:p>
              <a:pPr lvl="1" indent="0" algn="l" defTabSz="609585" hangingPunct="1"/>
              <a:r>
                <a:rPr lang="en-US" sz="2133" kern="1200" dirty="0">
                  <a:solidFill>
                    <a:srgbClr val="000000"/>
                  </a:solidFill>
                  <a:latin typeface="Calibri" panose="020F0502020204030204" pitchFamily="34" charset="0"/>
                  <a:cs typeface="Calibri" panose="020F0502020204030204" pitchFamily="34" charset="0"/>
                </a:rPr>
                <a:t>Introduce the Harvard  Zero Program Montessori International Kindergarten certified by the American AMS </a:t>
              </a:r>
            </a:p>
          </p:txBody>
        </p:sp>
        <p:cxnSp>
          <p:nvCxnSpPr>
            <p:cNvPr id="21" name="直接连接符 71"/>
            <p:cNvCxnSpPr/>
            <p:nvPr/>
          </p:nvCxnSpPr>
          <p:spPr>
            <a:xfrm>
              <a:off x="4052195" y="2557536"/>
              <a:ext cx="4987302" cy="0"/>
            </a:xfrm>
            <a:prstGeom prst="line">
              <a:avLst/>
            </a:prstGeom>
            <a:ln>
              <a:solidFill>
                <a:srgbClr val="146E88"/>
              </a:solidFill>
            </a:ln>
          </p:spPr>
          <p:style>
            <a:lnRef idx="2">
              <a:schemeClr val="accent1"/>
            </a:lnRef>
            <a:fillRef idx="0">
              <a:schemeClr val="accent1"/>
            </a:fillRef>
            <a:effectRef idx="1">
              <a:schemeClr val="accent1"/>
            </a:effectRef>
            <a:fontRef idx="minor">
              <a:schemeClr val="tx1"/>
            </a:fontRef>
          </p:style>
        </p:cxnSp>
      </p:grpSp>
      <p:pic>
        <p:nvPicPr>
          <p:cNvPr id="22" name="图片 10" descr="招商手册主力店-04.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753600" y="0"/>
            <a:ext cx="6502400" cy="4572000"/>
          </a:xfrm>
          <a:prstGeom prst="rect">
            <a:avLst/>
          </a:prstGeom>
        </p:spPr>
      </p:pic>
      <p:pic>
        <p:nvPicPr>
          <p:cNvPr id="23" name="图片 15" descr="招商手册主力店-04.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53600" y="4572000"/>
            <a:ext cx="6502400" cy="4572000"/>
          </a:xfrm>
          <a:prstGeom prst="rect">
            <a:avLst/>
          </a:prstGeom>
        </p:spPr>
      </p:pic>
      <p:sp>
        <p:nvSpPr>
          <p:cNvPr id="27" name="Rectangle 29"/>
          <p:cNvSpPr txBox="1"/>
          <p:nvPr/>
        </p:nvSpPr>
        <p:spPr>
          <a:xfrm>
            <a:off x="530543" y="689667"/>
            <a:ext cx="2328543" cy="675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r>
              <a:rPr lang="en-US" sz="2667" kern="1200" dirty="0">
                <a:solidFill>
                  <a:schemeClr val="bg1"/>
                </a:solidFill>
              </a:rPr>
              <a:t>Owl College</a:t>
            </a:r>
          </a:p>
        </p:txBody>
      </p:sp>
      <p:sp>
        <p:nvSpPr>
          <p:cNvPr id="31" name="Rectangle 29"/>
          <p:cNvSpPr txBox="1"/>
          <p:nvPr/>
        </p:nvSpPr>
        <p:spPr>
          <a:xfrm>
            <a:off x="530543" y="1342809"/>
            <a:ext cx="2328543" cy="668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r>
              <a:rPr lang="ja-JP" altLang="en-US" sz="2667" kern="1200" dirty="0">
                <a:solidFill>
                  <a:schemeClr val="bg1"/>
                </a:solidFill>
              </a:rPr>
              <a:t>猫头鹰学院 </a:t>
            </a:r>
            <a:endParaRPr lang="en-US" sz="2667" kern="1200" dirty="0">
              <a:solidFill>
                <a:schemeClr val="bg1"/>
              </a:solidFill>
            </a:endParaRPr>
          </a:p>
        </p:txBody>
      </p:sp>
    </p:spTree>
    <p:extLst>
      <p:ext uri="{BB962C8B-B14F-4D97-AF65-F5344CB8AC3E}">
        <p14:creationId xmlns:p14="http://schemas.microsoft.com/office/powerpoint/2010/main" val="661024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3915018" y="2935815"/>
            <a:ext cx="5234258" cy="2287678"/>
            <a:chOff x="3915018" y="1865671"/>
            <a:chExt cx="5234258" cy="2287678"/>
          </a:xfrm>
        </p:grpSpPr>
        <p:sp>
          <p:nvSpPr>
            <p:cNvPr id="20" name="Rectangle 19"/>
            <p:cNvSpPr/>
            <p:nvPr/>
          </p:nvSpPr>
          <p:spPr>
            <a:xfrm>
              <a:off x="3915018" y="1865671"/>
              <a:ext cx="5234258" cy="2287678"/>
            </a:xfrm>
            <a:prstGeom prst="rect">
              <a:avLst/>
            </a:prstGeom>
          </p:spPr>
          <p:txBody>
            <a:bodyPr wrap="square">
              <a:spAutoFit/>
            </a:bodyPr>
            <a:lstStyle/>
            <a:p>
              <a:pPr lvl="1" indent="0" algn="just" defTabSz="609585" hangingPunct="1"/>
              <a:r>
                <a:rPr lang="en-US" sz="2800" b="1" kern="1200" dirty="0">
                  <a:solidFill>
                    <a:srgbClr val="000000"/>
                  </a:solidFill>
                  <a:latin typeface="Calibri" panose="020F0502020204030204" pitchFamily="34" charset="0"/>
                  <a:cs typeface="Calibri" panose="020F0502020204030204" pitchFamily="34" charset="0"/>
                </a:rPr>
                <a:t>Theme store（2）</a:t>
              </a:r>
            </a:p>
            <a:p>
              <a:pPr lvl="1" indent="0" algn="just" defTabSz="609585" hangingPunct="1"/>
              <a:endParaRPr lang="en-US" sz="2800" b="1" kern="1200" dirty="0">
                <a:solidFill>
                  <a:srgbClr val="000000"/>
                </a:solidFill>
                <a:latin typeface="Calibri" panose="020F0502020204030204" pitchFamily="34" charset="0"/>
                <a:cs typeface="Calibri" panose="020F0502020204030204" pitchFamily="34" charset="0"/>
              </a:endParaRPr>
            </a:p>
            <a:p>
              <a:pPr lvl="1" indent="0" algn="just" defTabSz="609585" hangingPunct="1"/>
              <a:r>
                <a:rPr lang="en-US" sz="2800" b="1" kern="1200" dirty="0">
                  <a:solidFill>
                    <a:srgbClr val="146E88"/>
                  </a:solidFill>
                  <a:latin typeface="Calibri" panose="020F0502020204030204" pitchFamily="34" charset="0"/>
                  <a:cs typeface="Calibri" panose="020F0502020204030204" pitchFamily="34" charset="0"/>
                </a:rPr>
                <a:t>Life research institute</a:t>
              </a:r>
            </a:p>
            <a:p>
              <a:pPr lvl="1" indent="0" algn="just" defTabSz="609585" hangingPunct="1"/>
              <a:endParaRPr lang="en-US" sz="1600" b="1" kern="1200" dirty="0">
                <a:solidFill>
                  <a:srgbClr val="000000"/>
                </a:solidFill>
                <a:latin typeface="Calibri" panose="020F0502020204030204" pitchFamily="34" charset="0"/>
                <a:cs typeface="Calibri" panose="020F0502020204030204" pitchFamily="34" charset="0"/>
              </a:endParaRPr>
            </a:p>
            <a:p>
              <a:pPr lvl="1" indent="0" algn="l" defTabSz="609585" hangingPunct="1"/>
              <a:r>
                <a:rPr lang="en-US" sz="2133" kern="1200" dirty="0">
                  <a:solidFill>
                    <a:srgbClr val="000000"/>
                  </a:solidFill>
                  <a:latin typeface="Calibri" panose="020F0502020204030204" pitchFamily="34" charset="0"/>
                  <a:cs typeface="Calibri" panose="020F0502020204030204" pitchFamily="34" charset="0"/>
                </a:rPr>
                <a:t>Theme of children's clinic and </a:t>
              </a:r>
            </a:p>
            <a:p>
              <a:pPr lvl="1" indent="0" algn="l" defTabSz="609585" hangingPunct="1"/>
              <a:r>
                <a:rPr lang="en-US" sz="2133" kern="1200" dirty="0">
                  <a:solidFill>
                    <a:srgbClr val="000000"/>
                  </a:solidFill>
                  <a:latin typeface="Calibri" panose="020F0502020204030204" pitchFamily="34" charset="0"/>
                  <a:cs typeface="Calibri" panose="020F0502020204030204" pitchFamily="34" charset="0"/>
                </a:rPr>
                <a:t>preventive health care</a:t>
              </a:r>
            </a:p>
          </p:txBody>
        </p:sp>
        <p:cxnSp>
          <p:nvCxnSpPr>
            <p:cNvPr id="21" name="直接连接符 71"/>
            <p:cNvCxnSpPr/>
            <p:nvPr/>
          </p:nvCxnSpPr>
          <p:spPr>
            <a:xfrm>
              <a:off x="4052195" y="2557536"/>
              <a:ext cx="4987302" cy="0"/>
            </a:xfrm>
            <a:prstGeom prst="line">
              <a:avLst/>
            </a:prstGeom>
            <a:ln>
              <a:solidFill>
                <a:srgbClr val="146E88"/>
              </a:solidFill>
            </a:ln>
          </p:spPr>
          <p:style>
            <a:lnRef idx="2">
              <a:schemeClr val="accent1"/>
            </a:lnRef>
            <a:fillRef idx="0">
              <a:schemeClr val="accent1"/>
            </a:fillRef>
            <a:effectRef idx="1">
              <a:schemeClr val="accent1"/>
            </a:effectRef>
            <a:fontRef idx="minor">
              <a:schemeClr val="tx1"/>
            </a:fontRef>
          </p:style>
        </p:cxnSp>
      </p:grpSp>
      <p:sp>
        <p:nvSpPr>
          <p:cNvPr id="27" name="Rectangle 29"/>
          <p:cNvSpPr txBox="1"/>
          <p:nvPr/>
        </p:nvSpPr>
        <p:spPr>
          <a:xfrm>
            <a:off x="530543" y="689667"/>
            <a:ext cx="2328543" cy="675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r>
              <a:rPr lang="en-US" sz="2667" kern="1200" dirty="0">
                <a:solidFill>
                  <a:schemeClr val="bg1"/>
                </a:solidFill>
              </a:rPr>
              <a:t>Owl College</a:t>
            </a:r>
          </a:p>
        </p:txBody>
      </p:sp>
      <p:sp>
        <p:nvSpPr>
          <p:cNvPr id="31" name="Rectangle 29"/>
          <p:cNvSpPr txBox="1"/>
          <p:nvPr/>
        </p:nvSpPr>
        <p:spPr>
          <a:xfrm>
            <a:off x="530543" y="1342809"/>
            <a:ext cx="2328543" cy="668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r>
              <a:rPr lang="ja-JP" altLang="en-US" sz="2667" kern="1200" dirty="0">
                <a:solidFill>
                  <a:schemeClr val="bg1"/>
                </a:solidFill>
              </a:rPr>
              <a:t>猫头鹰学院 </a:t>
            </a:r>
            <a:endParaRPr lang="en-US" sz="2667" kern="1200" dirty="0">
              <a:solidFill>
                <a:schemeClr val="bg1"/>
              </a:solidFill>
            </a:endParaRPr>
          </a:p>
        </p:txBody>
      </p:sp>
      <p:pic>
        <p:nvPicPr>
          <p:cNvPr id="9" name="图片 14" descr="招商手册主力店-07.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791700" y="4572000"/>
            <a:ext cx="6464300" cy="4572000"/>
          </a:xfrm>
          <a:prstGeom prst="rect">
            <a:avLst/>
          </a:prstGeom>
        </p:spPr>
      </p:pic>
      <p:pic>
        <p:nvPicPr>
          <p:cNvPr id="10" name="图片 13" descr="招商手册主力店-07.jpg"/>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9753600" y="0"/>
            <a:ext cx="6502400" cy="4572000"/>
          </a:xfrm>
          <a:prstGeom prst="rect">
            <a:avLst/>
          </a:prstGeom>
        </p:spPr>
      </p:pic>
    </p:spTree>
    <p:extLst>
      <p:ext uri="{BB962C8B-B14F-4D97-AF65-F5344CB8AC3E}">
        <p14:creationId xmlns:p14="http://schemas.microsoft.com/office/powerpoint/2010/main" val="8174044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3915018" y="2935815"/>
            <a:ext cx="5234258" cy="5241756"/>
            <a:chOff x="3915018" y="1865671"/>
            <a:chExt cx="5234258" cy="5241756"/>
          </a:xfrm>
        </p:grpSpPr>
        <p:sp>
          <p:nvSpPr>
            <p:cNvPr id="20" name="Rectangle 19"/>
            <p:cNvSpPr/>
            <p:nvPr/>
          </p:nvSpPr>
          <p:spPr>
            <a:xfrm>
              <a:off x="3915018" y="1865671"/>
              <a:ext cx="5234258" cy="5241756"/>
            </a:xfrm>
            <a:prstGeom prst="rect">
              <a:avLst/>
            </a:prstGeom>
          </p:spPr>
          <p:txBody>
            <a:bodyPr wrap="square">
              <a:spAutoFit/>
            </a:bodyPr>
            <a:lstStyle/>
            <a:p>
              <a:pPr lvl="1" indent="0" algn="just" defTabSz="609585" hangingPunct="1"/>
              <a:r>
                <a:rPr lang="en-US" sz="2800" b="1" kern="1200" dirty="0">
                  <a:solidFill>
                    <a:srgbClr val="000000"/>
                  </a:solidFill>
                  <a:latin typeface="Calibri" panose="020F0502020204030204" pitchFamily="34" charset="0"/>
                  <a:cs typeface="Calibri" panose="020F0502020204030204" pitchFamily="34" charset="0"/>
                </a:rPr>
                <a:t>Theme area（3）</a:t>
              </a:r>
            </a:p>
            <a:p>
              <a:pPr lvl="1" indent="0" algn="just" defTabSz="609585" hangingPunct="1"/>
              <a:endParaRPr lang="en-US" sz="2800" b="1" kern="1200" dirty="0">
                <a:solidFill>
                  <a:srgbClr val="000000"/>
                </a:solidFill>
                <a:latin typeface="Calibri" panose="020F0502020204030204" pitchFamily="34" charset="0"/>
                <a:cs typeface="Calibri" panose="020F0502020204030204" pitchFamily="34" charset="0"/>
              </a:endParaRPr>
            </a:p>
            <a:p>
              <a:pPr lvl="1" indent="0" algn="just" defTabSz="609585" hangingPunct="1"/>
              <a:r>
                <a:rPr lang="en-US" sz="2800" b="1" kern="1200" dirty="0">
                  <a:solidFill>
                    <a:srgbClr val="146E88"/>
                  </a:solidFill>
                  <a:latin typeface="Calibri" panose="020F0502020204030204" pitchFamily="34" charset="0"/>
                  <a:cs typeface="Calibri" panose="020F0502020204030204" pitchFamily="34" charset="0"/>
                </a:rPr>
                <a:t>Children health care center</a:t>
              </a:r>
            </a:p>
            <a:p>
              <a:pPr lvl="1" indent="0" algn="just" defTabSz="609585" hangingPunct="1"/>
              <a:endParaRPr lang="en-US" sz="1600" b="1" kern="1200" dirty="0">
                <a:solidFill>
                  <a:srgbClr val="000000"/>
                </a:solidFill>
                <a:latin typeface="Calibri" panose="020F0502020204030204" pitchFamily="34" charset="0"/>
                <a:cs typeface="Calibri" panose="020F0502020204030204" pitchFamily="34" charset="0"/>
              </a:endParaRPr>
            </a:p>
            <a:p>
              <a:pPr lvl="1" indent="0" algn="l" defTabSz="609585" hangingPunct="1"/>
              <a:r>
                <a:rPr lang="en-US" sz="2133" b="1" kern="1200" dirty="0">
                  <a:solidFill>
                    <a:srgbClr val="000000"/>
                  </a:solidFill>
                  <a:latin typeface="Calibri" panose="020F0502020204030204" pitchFamily="34" charset="0"/>
                  <a:cs typeface="Calibri" panose="020F0502020204030204" pitchFamily="34" charset="0"/>
                </a:rPr>
                <a:t>Children supermarket</a:t>
              </a:r>
            </a:p>
            <a:p>
              <a:pPr marL="342900" indent="-342900" algn="l">
                <a:buFont typeface="Arial" panose="020B0604020202020204" pitchFamily="34" charset="0"/>
                <a:buChar char="•"/>
              </a:pPr>
              <a:r>
                <a:rPr lang="en-US" altLang="zh-CN" sz="2133" kern="1200" dirty="0">
                  <a:solidFill>
                    <a:srgbClr val="000000"/>
                  </a:solidFill>
                  <a:latin typeface="Calibri" panose="020F0502020204030204" pitchFamily="34" charset="0"/>
                  <a:cs typeface="Calibri" panose="020F0502020204030204" pitchFamily="34" charset="0"/>
                </a:rPr>
                <a:t>Located at B1</a:t>
              </a:r>
              <a:r>
                <a:rPr lang="zh-CN" altLang="en-US" sz="2133" kern="1200" dirty="0">
                  <a:solidFill>
                    <a:srgbClr val="000000"/>
                  </a:solidFill>
                  <a:latin typeface="Calibri" panose="020F0502020204030204" pitchFamily="34" charset="0"/>
                  <a:cs typeface="Calibri" panose="020F0502020204030204" pitchFamily="34" charset="0"/>
                </a:rPr>
                <a:t>，</a:t>
              </a:r>
              <a:r>
                <a:rPr lang="en-US" altLang="zh-CN" sz="2133" kern="1200" dirty="0">
                  <a:solidFill>
                    <a:srgbClr val="000000"/>
                  </a:solidFill>
                  <a:latin typeface="Calibri" panose="020F0502020204030204" pitchFamily="34" charset="0"/>
                  <a:cs typeface="Calibri" panose="020F0502020204030204" pitchFamily="34" charset="0"/>
                </a:rPr>
                <a:t>total area 2000</a:t>
              </a:r>
              <a:r>
                <a:rPr lang="zh-CN" altLang="en-US" sz="2133" kern="1200" dirty="0">
                  <a:solidFill>
                    <a:srgbClr val="000000"/>
                  </a:solidFill>
                  <a:latin typeface="Calibri" panose="020F0502020204030204" pitchFamily="34" charset="0"/>
                  <a:cs typeface="Calibri" panose="020F0502020204030204" pitchFamily="34" charset="0"/>
                </a:rPr>
                <a:t>㎡；</a:t>
              </a:r>
              <a:endParaRPr lang="en-US" altLang="zh-CN" sz="2133" kern="1200" dirty="0">
                <a:solidFill>
                  <a:srgbClr val="000000"/>
                </a:solidFill>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US" altLang="zh-CN" sz="2133" kern="1200" dirty="0">
                  <a:solidFill>
                    <a:srgbClr val="000000"/>
                  </a:solidFill>
                  <a:latin typeface="Calibri" panose="020F0502020204030204" pitchFamily="34" charset="0"/>
                  <a:cs typeface="Calibri" panose="020F0502020204030204" pitchFamily="34" charset="0"/>
                </a:rPr>
                <a:t>Theme of children’s financial education and food  material science</a:t>
              </a:r>
            </a:p>
            <a:p>
              <a:pPr marL="342900" indent="-342900" algn="l">
                <a:buFont typeface="Arial" panose="020B0604020202020204" pitchFamily="34" charset="0"/>
                <a:buChar char="•"/>
              </a:pPr>
              <a:r>
                <a:rPr lang="en-US" altLang="zh-CN" sz="2133" kern="1200" dirty="0">
                  <a:solidFill>
                    <a:srgbClr val="000000"/>
                  </a:solidFill>
                  <a:latin typeface="Calibri" panose="020F0502020204030204" pitchFamily="34" charset="0"/>
                  <a:cs typeface="Calibri" panose="020F0502020204030204" pitchFamily="34" charset="0"/>
                </a:rPr>
                <a:t>Children can earn and spend Dream coins by experiencing small-store managers, supermarket employees, and popular science activities, as well as learning knowledge about food material science:</a:t>
              </a:r>
              <a:endParaRPr lang="zh-CN" altLang="en-US" sz="2133" kern="1200" dirty="0">
                <a:solidFill>
                  <a:srgbClr val="000000"/>
                </a:solidFill>
                <a:latin typeface="Calibri" panose="020F0502020204030204" pitchFamily="34" charset="0"/>
                <a:cs typeface="Calibri" panose="020F0502020204030204" pitchFamily="34" charset="0"/>
              </a:endParaRPr>
            </a:p>
            <a:p>
              <a:pPr lvl="1" indent="0" algn="l" defTabSz="609585" hangingPunct="1"/>
              <a:endParaRPr lang="en-US" sz="2133" kern="1200" dirty="0">
                <a:solidFill>
                  <a:srgbClr val="000000"/>
                </a:solidFill>
                <a:latin typeface="Calibri" panose="020F0502020204030204" pitchFamily="34" charset="0"/>
                <a:cs typeface="Calibri" panose="020F0502020204030204" pitchFamily="34" charset="0"/>
              </a:endParaRPr>
            </a:p>
            <a:p>
              <a:pPr lvl="1" indent="0" algn="l" defTabSz="609585" hangingPunct="1"/>
              <a:endParaRPr lang="en-US" sz="2133" kern="1200" dirty="0">
                <a:solidFill>
                  <a:srgbClr val="000000"/>
                </a:solidFill>
                <a:latin typeface="Calibri" panose="020F0502020204030204" pitchFamily="34" charset="0"/>
                <a:cs typeface="Calibri" panose="020F0502020204030204" pitchFamily="34" charset="0"/>
              </a:endParaRPr>
            </a:p>
          </p:txBody>
        </p:sp>
        <p:cxnSp>
          <p:nvCxnSpPr>
            <p:cNvPr id="21" name="直接连接符 71"/>
            <p:cNvCxnSpPr/>
            <p:nvPr/>
          </p:nvCxnSpPr>
          <p:spPr>
            <a:xfrm>
              <a:off x="4052195" y="2557536"/>
              <a:ext cx="4987302" cy="0"/>
            </a:xfrm>
            <a:prstGeom prst="line">
              <a:avLst/>
            </a:prstGeom>
            <a:ln>
              <a:solidFill>
                <a:srgbClr val="146E88"/>
              </a:solidFill>
            </a:ln>
          </p:spPr>
          <p:style>
            <a:lnRef idx="2">
              <a:schemeClr val="accent1"/>
            </a:lnRef>
            <a:fillRef idx="0">
              <a:schemeClr val="accent1"/>
            </a:fillRef>
            <a:effectRef idx="1">
              <a:schemeClr val="accent1"/>
            </a:effectRef>
            <a:fontRef idx="minor">
              <a:schemeClr val="tx1"/>
            </a:fontRef>
          </p:style>
        </p:cxnSp>
      </p:grpSp>
      <p:sp>
        <p:nvSpPr>
          <p:cNvPr id="27" name="Rectangle 29"/>
          <p:cNvSpPr txBox="1"/>
          <p:nvPr/>
        </p:nvSpPr>
        <p:spPr>
          <a:xfrm>
            <a:off x="530543" y="689667"/>
            <a:ext cx="2328543" cy="675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r>
              <a:rPr lang="en-US" sz="2667" kern="1200" dirty="0">
                <a:solidFill>
                  <a:schemeClr val="bg1"/>
                </a:solidFill>
              </a:rPr>
              <a:t>Owl College</a:t>
            </a:r>
          </a:p>
        </p:txBody>
      </p:sp>
      <p:sp>
        <p:nvSpPr>
          <p:cNvPr id="31" name="Rectangle 29"/>
          <p:cNvSpPr txBox="1"/>
          <p:nvPr/>
        </p:nvSpPr>
        <p:spPr>
          <a:xfrm>
            <a:off x="530543" y="1342809"/>
            <a:ext cx="2328543" cy="668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r>
              <a:rPr lang="ja-JP" altLang="en-US" sz="2667" kern="1200" dirty="0">
                <a:solidFill>
                  <a:schemeClr val="bg1"/>
                </a:solidFill>
              </a:rPr>
              <a:t>猫头鹰学院 </a:t>
            </a:r>
            <a:endParaRPr lang="en-US" sz="2667" kern="1200" dirty="0">
              <a:solidFill>
                <a:schemeClr val="bg1"/>
              </a:solidFill>
            </a:endParaRPr>
          </a:p>
        </p:txBody>
      </p:sp>
      <p:pic>
        <p:nvPicPr>
          <p:cNvPr id="11" name="Picture 2" descr="http://tse3.mm.bing.net/th?id=OIP.ssuEOgEtB5lMWYyYVbbcqAHaE6&amp;pid=Api"/>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753600" y="4572001"/>
            <a:ext cx="6502400" cy="45719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upload.ccidnet.com/2018/0109/151549353830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753601" y="1"/>
            <a:ext cx="65024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4629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25942" y="971014"/>
            <a:ext cx="5753463" cy="7201972"/>
          </a:xfrm>
          <a:prstGeom prst="rect">
            <a:avLst/>
          </a:prstGeom>
          <a:noFill/>
        </p:spPr>
        <p:txBody>
          <a:bodyPr wrap="square" rtlCol="1">
            <a:spAutoFit/>
          </a:bodyPr>
          <a:lstStyle/>
          <a:p>
            <a:pPr marL="457200" indent="-457200" algn="l" defTabSz="609585" hangingPunct="1">
              <a:buFont typeface="Arial" panose="020B0604020202020204" pitchFamily="34" charset="0"/>
              <a:buChar char="•"/>
            </a:pPr>
            <a:r>
              <a:rPr lang="en-US" sz="2800" kern="1200" dirty="0">
                <a:latin typeface="Calibri"/>
                <a:ea typeface="Calibri"/>
                <a:cs typeface="Calibri"/>
              </a:rPr>
              <a:t>Sweet factory with 14 years operation has accumulated abundant channels and access resources for the dream world.</a:t>
            </a:r>
          </a:p>
          <a:p>
            <a:pPr algn="l" defTabSz="609585" hangingPunct="1"/>
            <a:endParaRPr lang="en-US" sz="1400" kern="1200" dirty="0">
              <a:latin typeface="Calibri"/>
              <a:ea typeface="Calibri"/>
              <a:cs typeface="Calibri"/>
            </a:endParaRPr>
          </a:p>
          <a:p>
            <a:pPr marL="457200" indent="-457200" algn="l" defTabSz="609585" hangingPunct="1">
              <a:buFont typeface="Arial" panose="020B0604020202020204" pitchFamily="34" charset="0"/>
              <a:buChar char="•"/>
            </a:pPr>
            <a:r>
              <a:rPr lang="en-US" sz="2800" kern="1200" dirty="0">
                <a:latin typeface="Calibri"/>
                <a:ea typeface="Calibri"/>
                <a:cs typeface="Calibri"/>
              </a:rPr>
              <a:t>Focus on solving the problem of shortage of  passenger flow From Monday to Friday.</a:t>
            </a:r>
          </a:p>
          <a:p>
            <a:pPr algn="l" defTabSz="609585" hangingPunct="1"/>
            <a:endParaRPr lang="en-US" sz="1400" kern="1200" dirty="0">
              <a:latin typeface="Calibri"/>
              <a:ea typeface="Calibri"/>
              <a:cs typeface="Calibri"/>
            </a:endParaRPr>
          </a:p>
          <a:p>
            <a:pPr marL="457200" indent="-457200" algn="l" defTabSz="609585" hangingPunct="1">
              <a:buFont typeface="Arial" panose="020B0604020202020204" pitchFamily="34" charset="0"/>
              <a:buChar char="•"/>
            </a:pPr>
            <a:r>
              <a:rPr lang="en-US" sz="2800" kern="1200" dirty="0">
                <a:latin typeface="Calibri"/>
                <a:ea typeface="Calibri"/>
                <a:cs typeface="Calibri"/>
              </a:rPr>
              <a:t>Access to nearly 1,000 kindergartens and primary schools in Shanghai</a:t>
            </a:r>
          </a:p>
          <a:p>
            <a:pPr marL="457200" indent="-457200" algn="l" defTabSz="609585" hangingPunct="1">
              <a:buFont typeface="Arial" panose="020B0604020202020204" pitchFamily="34" charset="0"/>
              <a:buChar char="•"/>
            </a:pPr>
            <a:endParaRPr lang="en-US" sz="1400" kern="1200" dirty="0">
              <a:latin typeface="Calibri"/>
              <a:ea typeface="Calibri"/>
              <a:cs typeface="Calibri"/>
            </a:endParaRPr>
          </a:p>
          <a:p>
            <a:pPr marL="457200" indent="-457200" algn="l" defTabSz="609585" hangingPunct="1">
              <a:buFont typeface="Arial" panose="020B0604020202020204" pitchFamily="34" charset="0"/>
              <a:buChar char="•"/>
            </a:pPr>
            <a:r>
              <a:rPr lang="en-US" sz="2800" kern="1200" dirty="0">
                <a:latin typeface="Calibri"/>
                <a:ea typeface="Calibri"/>
                <a:cs typeface="Calibri"/>
              </a:rPr>
              <a:t>Access to 300 stores along Yangtze River Delta</a:t>
            </a:r>
          </a:p>
          <a:p>
            <a:pPr marL="457200" indent="-457200" algn="l" defTabSz="609585" hangingPunct="1">
              <a:buFont typeface="Arial" panose="020B0604020202020204" pitchFamily="34" charset="0"/>
              <a:buChar char="•"/>
            </a:pPr>
            <a:endParaRPr lang="en-US" sz="1400" kern="1200" dirty="0">
              <a:latin typeface="Calibri"/>
              <a:ea typeface="Calibri"/>
              <a:cs typeface="Calibri"/>
            </a:endParaRPr>
          </a:p>
          <a:p>
            <a:pPr marL="457200" indent="-457200" algn="l" defTabSz="609585" hangingPunct="1">
              <a:buFont typeface="Arial" panose="020B0604020202020204" pitchFamily="34" charset="0"/>
              <a:buChar char="•"/>
            </a:pPr>
            <a:r>
              <a:rPr lang="en-US" sz="2800" kern="1200" dirty="0">
                <a:latin typeface="Calibri"/>
                <a:ea typeface="Calibri"/>
                <a:cs typeface="Calibri"/>
              </a:rPr>
              <a:t>The daily reception  is expected to have 3000 families.</a:t>
            </a:r>
          </a:p>
        </p:txBody>
      </p:sp>
      <p:sp>
        <p:nvSpPr>
          <p:cNvPr id="8" name="Rectangle 29"/>
          <p:cNvSpPr txBox="1"/>
          <p:nvPr/>
        </p:nvSpPr>
        <p:spPr>
          <a:xfrm>
            <a:off x="530543" y="689667"/>
            <a:ext cx="2328543" cy="37535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r>
              <a:rPr lang="en-US" sz="2667" kern="1200" dirty="0"/>
              <a:t>Introduction of group guest</a:t>
            </a:r>
          </a:p>
          <a:p>
            <a:pPr algn="l" defTabSz="609585" hangingPunct="1"/>
            <a:r>
              <a:rPr lang="en-US" sz="2667" kern="1200" dirty="0"/>
              <a:t>flow from Monday to Friday</a:t>
            </a:r>
          </a:p>
          <a:p>
            <a:pPr algn="l" defTabSz="609585" hangingPunct="1"/>
            <a:endParaRPr lang="en-US" sz="2667" kern="1200" dirty="0"/>
          </a:p>
        </p:txBody>
      </p:sp>
      <p:grpSp>
        <p:nvGrpSpPr>
          <p:cNvPr id="3" name="Group 2"/>
          <p:cNvGrpSpPr/>
          <p:nvPr/>
        </p:nvGrpSpPr>
        <p:grpSpPr>
          <a:xfrm>
            <a:off x="10004255" y="1064753"/>
            <a:ext cx="5958471" cy="3240000"/>
            <a:chOff x="10232855" y="422225"/>
            <a:chExt cx="5958471" cy="3240000"/>
          </a:xfrm>
        </p:grpSpPr>
        <p:grpSp>
          <p:nvGrpSpPr>
            <p:cNvPr id="10" name="组合 36"/>
            <p:cNvGrpSpPr/>
            <p:nvPr/>
          </p:nvGrpSpPr>
          <p:grpSpPr>
            <a:xfrm>
              <a:off x="10232855" y="422225"/>
              <a:ext cx="3240000" cy="3240000"/>
              <a:chOff x="4740018" y="1578560"/>
              <a:chExt cx="1872208" cy="1872208"/>
            </a:xfrm>
          </p:grpSpPr>
          <p:sp>
            <p:nvSpPr>
              <p:cNvPr id="11" name="椭圆 37"/>
              <p:cNvSpPr/>
              <p:nvPr/>
            </p:nvSpPr>
            <p:spPr>
              <a:xfrm>
                <a:off x="4740018" y="1578560"/>
                <a:ext cx="1872208" cy="1872208"/>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7"/>
              </a:p>
            </p:txBody>
          </p:sp>
          <p:sp>
            <p:nvSpPr>
              <p:cNvPr id="13" name="弦形 43"/>
              <p:cNvSpPr/>
              <p:nvPr/>
            </p:nvSpPr>
            <p:spPr>
              <a:xfrm rot="18000000">
                <a:off x="4824171" y="1651666"/>
                <a:ext cx="1732929" cy="1732929"/>
              </a:xfrm>
              <a:prstGeom prst="chord">
                <a:avLst>
                  <a:gd name="adj1" fmla="val 2700000"/>
                  <a:gd name="adj2" fmla="val 15272079"/>
                </a:avLst>
              </a:prstGeom>
              <a:solidFill>
                <a:srgbClr val="0068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267"/>
              </a:p>
            </p:txBody>
          </p:sp>
          <p:sp>
            <p:nvSpPr>
              <p:cNvPr id="14" name="TextBox 39"/>
              <p:cNvSpPr txBox="1"/>
              <p:nvPr/>
            </p:nvSpPr>
            <p:spPr>
              <a:xfrm>
                <a:off x="5242564" y="2275565"/>
                <a:ext cx="904886" cy="442160"/>
              </a:xfrm>
              <a:prstGeom prst="rect">
                <a:avLst/>
              </a:prstGeom>
              <a:noFill/>
            </p:spPr>
            <p:txBody>
              <a:bodyPr wrap="square" rtlCol="0">
                <a:spAutoFit/>
              </a:bodyPr>
              <a:lstStyle/>
              <a:p>
                <a:pPr algn="ctr"/>
                <a:r>
                  <a:rPr lang="en-US" altLang="zh-CN" sz="5333" dirty="0">
                    <a:solidFill>
                      <a:srgbClr val="F8F8F8"/>
                    </a:solidFill>
                  </a:rPr>
                  <a:t>60%</a:t>
                </a:r>
              </a:p>
            </p:txBody>
          </p:sp>
        </p:grpSp>
        <p:sp>
          <p:nvSpPr>
            <p:cNvPr id="15" name="文本框 46"/>
            <p:cNvSpPr txBox="1"/>
            <p:nvPr/>
          </p:nvSpPr>
          <p:spPr>
            <a:xfrm>
              <a:off x="13206470" y="1749838"/>
              <a:ext cx="2984856" cy="584775"/>
            </a:xfrm>
            <a:prstGeom prst="rect">
              <a:avLst/>
            </a:prstGeom>
            <a:noFill/>
          </p:spPr>
          <p:txBody>
            <a:bodyPr wrap="square" rtlCol="0">
              <a:spAutoFit/>
            </a:bodyPr>
            <a:lstStyle/>
            <a:p>
              <a:pPr algn="ctr"/>
              <a:r>
                <a:rPr lang="en-US" altLang="zh-CN" b="1" dirty="0">
                  <a:solidFill>
                    <a:srgbClr val="0068B6"/>
                  </a:solidFill>
                  <a:latin typeface="Calibri" panose="020F0502020204030204" pitchFamily="34" charset="0"/>
                  <a:cs typeface="Calibri" panose="020F0502020204030204" pitchFamily="34" charset="0"/>
                </a:rPr>
                <a:t>Group guests</a:t>
              </a:r>
              <a:endParaRPr lang="zh-CN" altLang="en-US" b="1" dirty="0">
                <a:solidFill>
                  <a:srgbClr val="0068B6"/>
                </a:solidFill>
                <a:latin typeface="Calibri" panose="020F0502020204030204" pitchFamily="34" charset="0"/>
                <a:cs typeface="Calibri" panose="020F0502020204030204" pitchFamily="34" charset="0"/>
              </a:endParaRPr>
            </a:p>
          </p:txBody>
        </p:sp>
      </p:grpSp>
      <p:grpSp>
        <p:nvGrpSpPr>
          <p:cNvPr id="2" name="Group 1"/>
          <p:cNvGrpSpPr/>
          <p:nvPr/>
        </p:nvGrpSpPr>
        <p:grpSpPr>
          <a:xfrm>
            <a:off x="10004255" y="4413771"/>
            <a:ext cx="5448042" cy="3240000"/>
            <a:chOff x="10232855" y="4611325"/>
            <a:chExt cx="5448042" cy="3240000"/>
          </a:xfrm>
        </p:grpSpPr>
        <p:grpSp>
          <p:nvGrpSpPr>
            <p:cNvPr id="16" name="组合 24"/>
            <p:cNvGrpSpPr/>
            <p:nvPr/>
          </p:nvGrpSpPr>
          <p:grpSpPr>
            <a:xfrm>
              <a:off x="10232855" y="4611325"/>
              <a:ext cx="3240000" cy="3240000"/>
              <a:chOff x="2603781" y="1578560"/>
              <a:chExt cx="1872208" cy="1872208"/>
            </a:xfrm>
          </p:grpSpPr>
          <p:sp>
            <p:nvSpPr>
              <p:cNvPr id="17" name="弦形 25"/>
              <p:cNvSpPr/>
              <p:nvPr/>
            </p:nvSpPr>
            <p:spPr>
              <a:xfrm rot="18780312">
                <a:off x="2678221" y="1651667"/>
                <a:ext cx="1732929" cy="1732929"/>
              </a:xfrm>
              <a:prstGeom prst="chord">
                <a:avLst>
                  <a:gd name="adj1" fmla="val 3444244"/>
                  <a:gd name="adj2" fmla="val 1291570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267"/>
              </a:p>
            </p:txBody>
          </p:sp>
          <p:grpSp>
            <p:nvGrpSpPr>
              <p:cNvPr id="18" name="组合 26"/>
              <p:cNvGrpSpPr/>
              <p:nvPr/>
            </p:nvGrpSpPr>
            <p:grpSpPr>
              <a:xfrm>
                <a:off x="2603781" y="1578560"/>
                <a:ext cx="1872208" cy="1872208"/>
                <a:chOff x="2603781" y="1578560"/>
                <a:chExt cx="1872208" cy="1872208"/>
              </a:xfrm>
            </p:grpSpPr>
            <p:sp>
              <p:nvSpPr>
                <p:cNvPr id="19" name="椭圆 27"/>
                <p:cNvSpPr/>
                <p:nvPr/>
              </p:nvSpPr>
              <p:spPr>
                <a:xfrm>
                  <a:off x="2603781" y="1578560"/>
                  <a:ext cx="1872208" cy="1872208"/>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7"/>
                </a:p>
              </p:txBody>
            </p:sp>
            <p:sp>
              <p:nvSpPr>
                <p:cNvPr id="20" name="TextBox 35"/>
                <p:cNvSpPr txBox="1"/>
                <p:nvPr/>
              </p:nvSpPr>
              <p:spPr>
                <a:xfrm>
                  <a:off x="3092240" y="2191597"/>
                  <a:ext cx="904886" cy="421219"/>
                </a:xfrm>
                <a:prstGeom prst="rect">
                  <a:avLst/>
                </a:prstGeom>
                <a:noFill/>
              </p:spPr>
              <p:txBody>
                <a:bodyPr wrap="square" rtlCol="0">
                  <a:spAutoFit/>
                </a:bodyPr>
                <a:lstStyle/>
                <a:p>
                  <a:pPr algn="ctr"/>
                  <a:r>
                    <a:rPr lang="en-US" altLang="zh-CN" sz="5333" dirty="0">
                      <a:solidFill>
                        <a:schemeClr val="bg2"/>
                      </a:solidFill>
                    </a:rPr>
                    <a:t>40%</a:t>
                  </a:r>
                </a:p>
              </p:txBody>
            </p:sp>
          </p:grpSp>
        </p:grpSp>
        <p:sp>
          <p:nvSpPr>
            <p:cNvPr id="21" name="文本框 1"/>
            <p:cNvSpPr txBox="1"/>
            <p:nvPr/>
          </p:nvSpPr>
          <p:spPr>
            <a:xfrm>
              <a:off x="13716898" y="5692716"/>
              <a:ext cx="1963999" cy="1077218"/>
            </a:xfrm>
            <a:prstGeom prst="rect">
              <a:avLst/>
            </a:prstGeom>
            <a:noFill/>
          </p:spPr>
          <p:txBody>
            <a:bodyPr wrap="none" rtlCol="0">
              <a:spAutoFit/>
            </a:bodyPr>
            <a:lstStyle/>
            <a:p>
              <a:r>
                <a:rPr lang="en-US" altLang="zh-CN" b="1" dirty="0">
                  <a:solidFill>
                    <a:schemeClr val="bg1"/>
                  </a:solidFill>
                  <a:latin typeface="Calibri" panose="020F0502020204030204" pitchFamily="34" charset="0"/>
                  <a:cs typeface="Calibri" panose="020F0502020204030204" pitchFamily="34" charset="0"/>
                </a:rPr>
                <a:t>Individual </a:t>
              </a:r>
            </a:p>
            <a:p>
              <a:r>
                <a:rPr lang="en-US" altLang="zh-CN" b="1" dirty="0">
                  <a:solidFill>
                    <a:schemeClr val="bg1"/>
                  </a:solidFill>
                  <a:latin typeface="Calibri" panose="020F0502020204030204" pitchFamily="34" charset="0"/>
                  <a:cs typeface="Calibri" panose="020F0502020204030204" pitchFamily="34" charset="0"/>
                </a:rPr>
                <a:t>guests</a:t>
              </a:r>
              <a:endParaRPr lang="zh-CN" altLang="en-US" b="1" dirty="0">
                <a:solidFill>
                  <a:schemeClr val="bg1"/>
                </a:solidFill>
                <a:latin typeface="Calibri" panose="020F0502020204030204" pitchFamily="34" charset="0"/>
                <a:cs typeface="Calibri" panose="020F0502020204030204" pitchFamily="34" charset="0"/>
              </a:endParaRPr>
            </a:p>
          </p:txBody>
        </p:sp>
      </p:grpSp>
      <p:sp>
        <p:nvSpPr>
          <p:cNvPr id="22" name="矩形 15"/>
          <p:cNvSpPr/>
          <p:nvPr/>
        </p:nvSpPr>
        <p:spPr>
          <a:xfrm>
            <a:off x="10994351" y="7851325"/>
            <a:ext cx="4147289" cy="901401"/>
          </a:xfrm>
          <a:prstGeom prst="rect">
            <a:avLst/>
          </a:prstGeom>
        </p:spPr>
        <p:txBody>
          <a:bodyPr wrap="none">
            <a:spAutoFit/>
          </a:bodyPr>
          <a:lstStyle/>
          <a:p>
            <a:pPr>
              <a:lnSpc>
                <a:spcPct val="130000"/>
              </a:lnSpc>
            </a:pPr>
            <a:r>
              <a:rPr lang="en-US" altLang="zh-CN" sz="2133" b="1" dirty="0">
                <a:solidFill>
                  <a:srgbClr val="05425C"/>
                </a:solidFill>
                <a:latin typeface="+mn-ea"/>
              </a:rPr>
              <a:t>Visitors in Dream World : </a:t>
            </a:r>
          </a:p>
          <a:p>
            <a:pPr>
              <a:lnSpc>
                <a:spcPct val="130000"/>
              </a:lnSpc>
            </a:pPr>
            <a:r>
              <a:rPr lang="en-US" altLang="zh-CN" sz="2133" b="1" dirty="0">
                <a:solidFill>
                  <a:srgbClr val="05425C"/>
                </a:solidFill>
                <a:latin typeface="+mn-ea"/>
              </a:rPr>
              <a:t>Group guests account for 60%</a:t>
            </a:r>
          </a:p>
        </p:txBody>
      </p:sp>
    </p:spTree>
    <p:extLst>
      <p:ext uri="{BB962C8B-B14F-4D97-AF65-F5344CB8AC3E}">
        <p14:creationId xmlns:p14="http://schemas.microsoft.com/office/powerpoint/2010/main" val="41335374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6"/>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3238501" y="-57280"/>
            <a:ext cx="13017500" cy="9201280"/>
          </a:xfrm>
          <a:prstGeom prst="rect">
            <a:avLst/>
          </a:prstGeom>
        </p:spPr>
      </p:pic>
      <p:sp>
        <p:nvSpPr>
          <p:cNvPr id="40" name="矩形 17"/>
          <p:cNvSpPr/>
          <p:nvPr/>
        </p:nvSpPr>
        <p:spPr>
          <a:xfrm>
            <a:off x="3238501" y="-57280"/>
            <a:ext cx="13017500" cy="9201280"/>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267"/>
          </a:p>
        </p:txBody>
      </p:sp>
      <p:grpSp>
        <p:nvGrpSpPr>
          <p:cNvPr id="4" name="Group 3"/>
          <p:cNvGrpSpPr/>
          <p:nvPr/>
        </p:nvGrpSpPr>
        <p:grpSpPr>
          <a:xfrm>
            <a:off x="3761047" y="2159000"/>
            <a:ext cx="12127522" cy="4740292"/>
            <a:chOff x="3761047" y="2159000"/>
            <a:chExt cx="12127522" cy="4740292"/>
          </a:xfrm>
        </p:grpSpPr>
        <p:sp>
          <p:nvSpPr>
            <p:cNvPr id="41" name="文本框 1"/>
            <p:cNvSpPr txBox="1"/>
            <p:nvPr/>
          </p:nvSpPr>
          <p:spPr>
            <a:xfrm>
              <a:off x="7917478" y="2159000"/>
              <a:ext cx="2473754" cy="1897892"/>
            </a:xfrm>
            <a:prstGeom prst="rect">
              <a:avLst/>
            </a:prstGeom>
            <a:noFill/>
          </p:spPr>
          <p:txBody>
            <a:bodyPr wrap="none" rtlCol="0">
              <a:spAutoFit/>
            </a:bodyPr>
            <a:lstStyle/>
            <a:p>
              <a:r>
                <a:rPr lang="en-US" altLang="zh-CN" sz="11733" b="1" dirty="0">
                  <a:solidFill>
                    <a:srgbClr val="05425C"/>
                  </a:solidFill>
                  <a:latin typeface="Calibri" panose="020F0502020204030204" pitchFamily="34" charset="0"/>
                  <a:cs typeface="Calibri" panose="020F0502020204030204" pitchFamily="34" charset="0"/>
                </a:rPr>
                <a:t>200</a:t>
              </a:r>
              <a:endParaRPr lang="zh-CN" altLang="en-US" sz="11733" b="1" dirty="0">
                <a:solidFill>
                  <a:srgbClr val="05425C"/>
                </a:solidFill>
                <a:latin typeface="Calibri" panose="020F0502020204030204" pitchFamily="34" charset="0"/>
                <a:cs typeface="Calibri" panose="020F0502020204030204" pitchFamily="34" charset="0"/>
              </a:endParaRPr>
            </a:p>
          </p:txBody>
        </p:sp>
        <p:sp>
          <p:nvSpPr>
            <p:cNvPr id="42" name="文本框 3"/>
            <p:cNvSpPr txBox="1"/>
            <p:nvPr/>
          </p:nvSpPr>
          <p:spPr>
            <a:xfrm>
              <a:off x="10451581" y="2987931"/>
              <a:ext cx="2031325" cy="584775"/>
            </a:xfrm>
            <a:prstGeom prst="rect">
              <a:avLst/>
            </a:prstGeom>
            <a:noFill/>
          </p:spPr>
          <p:txBody>
            <a:bodyPr wrap="none" rtlCol="0">
              <a:spAutoFit/>
            </a:bodyPr>
            <a:lstStyle/>
            <a:p>
              <a:r>
                <a:rPr lang="en-US" altLang="zh-CN" b="1" dirty="0">
                  <a:solidFill>
                    <a:srgbClr val="05425C"/>
                  </a:solidFill>
                  <a:latin typeface="Calibri" panose="020F0502020204030204" pitchFamily="34" charset="0"/>
                  <a:cs typeface="Calibri" panose="020F0502020204030204" pitchFamily="34" charset="0"/>
                </a:rPr>
                <a:t>merchants</a:t>
              </a:r>
              <a:endParaRPr lang="zh-CN" altLang="en-US" b="1" dirty="0">
                <a:solidFill>
                  <a:srgbClr val="05425C"/>
                </a:solidFill>
                <a:latin typeface="Calibri" panose="020F0502020204030204" pitchFamily="34" charset="0"/>
                <a:cs typeface="Calibri" panose="020F0502020204030204" pitchFamily="34" charset="0"/>
              </a:endParaRPr>
            </a:p>
          </p:txBody>
        </p:sp>
        <p:sp>
          <p:nvSpPr>
            <p:cNvPr id="43" name="文本框 4"/>
            <p:cNvSpPr txBox="1"/>
            <p:nvPr/>
          </p:nvSpPr>
          <p:spPr>
            <a:xfrm>
              <a:off x="6714586" y="3759125"/>
              <a:ext cx="2473754" cy="1897892"/>
            </a:xfrm>
            <a:prstGeom prst="rect">
              <a:avLst/>
            </a:prstGeom>
            <a:noFill/>
          </p:spPr>
          <p:txBody>
            <a:bodyPr wrap="none" rtlCol="0">
              <a:spAutoFit/>
            </a:bodyPr>
            <a:lstStyle/>
            <a:p>
              <a:r>
                <a:rPr lang="en-US" altLang="zh-CN" sz="11733" b="1" dirty="0">
                  <a:solidFill>
                    <a:srgbClr val="05425C"/>
                  </a:solidFill>
                  <a:latin typeface="Calibri" panose="020F0502020204030204" pitchFamily="34" charset="0"/>
                  <a:cs typeface="Calibri" panose="020F0502020204030204" pitchFamily="34" charset="0"/>
                </a:rPr>
                <a:t>300</a:t>
              </a:r>
              <a:endParaRPr lang="zh-CN" altLang="en-US" sz="11733" b="1" dirty="0">
                <a:solidFill>
                  <a:srgbClr val="05425C"/>
                </a:solidFill>
                <a:latin typeface="Calibri" panose="020F0502020204030204" pitchFamily="34" charset="0"/>
                <a:cs typeface="Calibri" panose="020F0502020204030204" pitchFamily="34" charset="0"/>
              </a:endParaRPr>
            </a:p>
          </p:txBody>
        </p:sp>
        <p:sp>
          <p:nvSpPr>
            <p:cNvPr id="44" name="文本框 5"/>
            <p:cNvSpPr txBox="1"/>
            <p:nvPr/>
          </p:nvSpPr>
          <p:spPr>
            <a:xfrm>
              <a:off x="9361526" y="4459110"/>
              <a:ext cx="4166525" cy="584775"/>
            </a:xfrm>
            <a:prstGeom prst="rect">
              <a:avLst/>
            </a:prstGeom>
            <a:noFill/>
          </p:spPr>
          <p:txBody>
            <a:bodyPr wrap="none" rtlCol="0">
              <a:spAutoFit/>
            </a:bodyPr>
            <a:lstStyle/>
            <a:p>
              <a:r>
                <a:rPr lang="en-US" altLang="zh-CN" b="1" dirty="0">
                  <a:solidFill>
                    <a:srgbClr val="05425C"/>
                  </a:solidFill>
                  <a:latin typeface="Calibri" panose="020F0502020204030204" pitchFamily="34" charset="0"/>
                  <a:cs typeface="Calibri" panose="020F0502020204030204" pitchFamily="34" charset="0"/>
                </a:rPr>
                <a:t>courseware experience</a:t>
              </a:r>
              <a:endParaRPr lang="zh-CN" altLang="en-US" b="1" dirty="0">
                <a:solidFill>
                  <a:srgbClr val="05425C"/>
                </a:solidFill>
                <a:latin typeface="Calibri" panose="020F0502020204030204" pitchFamily="34" charset="0"/>
                <a:cs typeface="Calibri" panose="020F0502020204030204" pitchFamily="34" charset="0"/>
              </a:endParaRPr>
            </a:p>
          </p:txBody>
        </p:sp>
        <p:sp>
          <p:nvSpPr>
            <p:cNvPr id="45" name="文本框 6"/>
            <p:cNvSpPr txBox="1"/>
            <p:nvPr/>
          </p:nvSpPr>
          <p:spPr>
            <a:xfrm>
              <a:off x="5446133" y="5001400"/>
              <a:ext cx="947695" cy="1897892"/>
            </a:xfrm>
            <a:prstGeom prst="rect">
              <a:avLst/>
            </a:prstGeom>
            <a:noFill/>
          </p:spPr>
          <p:txBody>
            <a:bodyPr wrap="none" rtlCol="0">
              <a:spAutoFit/>
            </a:bodyPr>
            <a:lstStyle/>
            <a:p>
              <a:r>
                <a:rPr lang="en-US" altLang="zh-CN" sz="11733" b="1" dirty="0">
                  <a:solidFill>
                    <a:srgbClr val="05425C"/>
                  </a:solidFill>
                  <a:latin typeface="Calibri" panose="020F0502020204030204" pitchFamily="34" charset="0"/>
                  <a:cs typeface="Calibri" panose="020F0502020204030204" pitchFamily="34" charset="0"/>
                </a:rPr>
                <a:t>9</a:t>
              </a:r>
              <a:endParaRPr lang="zh-CN" altLang="en-US" sz="11733" b="1" dirty="0">
                <a:solidFill>
                  <a:srgbClr val="05425C"/>
                </a:solidFill>
                <a:latin typeface="Calibri" panose="020F0502020204030204" pitchFamily="34" charset="0"/>
                <a:cs typeface="Calibri" panose="020F0502020204030204" pitchFamily="34" charset="0"/>
              </a:endParaRPr>
            </a:p>
          </p:txBody>
        </p:sp>
        <p:sp>
          <p:nvSpPr>
            <p:cNvPr id="46" name="文本框 7"/>
            <p:cNvSpPr txBox="1"/>
            <p:nvPr/>
          </p:nvSpPr>
          <p:spPr>
            <a:xfrm>
              <a:off x="6262084" y="5782013"/>
              <a:ext cx="3452455" cy="584775"/>
            </a:xfrm>
            <a:prstGeom prst="rect">
              <a:avLst/>
            </a:prstGeom>
            <a:noFill/>
          </p:spPr>
          <p:txBody>
            <a:bodyPr wrap="square" rtlCol="0">
              <a:spAutoFit/>
            </a:bodyPr>
            <a:lstStyle/>
            <a:p>
              <a:r>
                <a:rPr lang="en-US" altLang="zh-CN" sz="2667" b="1" dirty="0">
                  <a:solidFill>
                    <a:srgbClr val="05425C"/>
                  </a:solidFill>
                  <a:latin typeface="Calibri" panose="020F0502020204030204" pitchFamily="34" charset="0"/>
                  <a:cs typeface="Calibri" panose="020F0502020204030204" pitchFamily="34" charset="0"/>
                </a:rPr>
                <a:t>Children industry</a:t>
              </a:r>
              <a:r>
                <a:rPr lang="zh-CN" altLang="en-US" b="1" dirty="0">
                  <a:solidFill>
                    <a:srgbClr val="05425C"/>
                  </a:solidFill>
                  <a:latin typeface="Calibri" panose="020F0502020204030204" pitchFamily="34" charset="0"/>
                  <a:cs typeface="Calibri" panose="020F0502020204030204" pitchFamily="34" charset="0"/>
                </a:rPr>
                <a:t>，</a:t>
              </a:r>
              <a:endParaRPr lang="en-US" altLang="zh-CN" b="1" dirty="0">
                <a:solidFill>
                  <a:srgbClr val="05425C"/>
                </a:solidFill>
                <a:latin typeface="Calibri" panose="020F0502020204030204" pitchFamily="34" charset="0"/>
                <a:cs typeface="Calibri" panose="020F0502020204030204" pitchFamily="34" charset="0"/>
              </a:endParaRPr>
            </a:p>
          </p:txBody>
        </p:sp>
        <p:sp>
          <p:nvSpPr>
            <p:cNvPr id="47" name="文本框 8"/>
            <p:cNvSpPr txBox="1"/>
            <p:nvPr/>
          </p:nvSpPr>
          <p:spPr>
            <a:xfrm>
              <a:off x="4366997" y="5813097"/>
              <a:ext cx="1143262" cy="584775"/>
            </a:xfrm>
            <a:prstGeom prst="rect">
              <a:avLst/>
            </a:prstGeom>
            <a:noFill/>
          </p:spPr>
          <p:txBody>
            <a:bodyPr wrap="none" rtlCol="0">
              <a:spAutoFit/>
            </a:bodyPr>
            <a:lstStyle/>
            <a:p>
              <a:r>
                <a:rPr lang="en-US" altLang="zh-CN" b="1" dirty="0">
                  <a:solidFill>
                    <a:srgbClr val="05425C"/>
                  </a:solidFill>
                  <a:latin typeface="Calibri" panose="020F0502020204030204" pitchFamily="34" charset="0"/>
                  <a:cs typeface="Calibri" panose="020F0502020204030204" pitchFamily="34" charset="0"/>
                </a:rPr>
                <a:t>cover</a:t>
              </a:r>
              <a:endParaRPr lang="zh-CN" altLang="en-US" b="1" dirty="0">
                <a:solidFill>
                  <a:srgbClr val="05425C"/>
                </a:solidFill>
                <a:latin typeface="Calibri" panose="020F0502020204030204" pitchFamily="34" charset="0"/>
                <a:cs typeface="Calibri" panose="020F0502020204030204" pitchFamily="34" charset="0"/>
              </a:endParaRPr>
            </a:p>
          </p:txBody>
        </p:sp>
        <p:sp>
          <p:nvSpPr>
            <p:cNvPr id="48" name="文本框 9"/>
            <p:cNvSpPr txBox="1"/>
            <p:nvPr/>
          </p:nvSpPr>
          <p:spPr>
            <a:xfrm>
              <a:off x="3761047" y="4444877"/>
              <a:ext cx="2988915" cy="584775"/>
            </a:xfrm>
            <a:prstGeom prst="rect">
              <a:avLst/>
            </a:prstGeom>
            <a:noFill/>
          </p:spPr>
          <p:txBody>
            <a:bodyPr wrap="square" rtlCol="0">
              <a:spAutoFit/>
            </a:bodyPr>
            <a:lstStyle/>
            <a:p>
              <a:r>
                <a:rPr lang="en-US" altLang="zh-CN" b="1" dirty="0">
                  <a:solidFill>
                    <a:srgbClr val="05425C"/>
                  </a:solidFill>
                  <a:latin typeface="Calibri" panose="020F0502020204030204" pitchFamily="34" charset="0"/>
                  <a:cs typeface="Calibri" panose="020F0502020204030204" pitchFamily="34" charset="0"/>
                </a:rPr>
                <a:t>Offer children</a:t>
              </a:r>
              <a:endParaRPr lang="zh-CN" altLang="en-US" b="1" dirty="0">
                <a:solidFill>
                  <a:srgbClr val="05425C"/>
                </a:solidFill>
                <a:latin typeface="Calibri" panose="020F0502020204030204" pitchFamily="34" charset="0"/>
                <a:cs typeface="Calibri" panose="020F0502020204030204" pitchFamily="34" charset="0"/>
              </a:endParaRPr>
            </a:p>
          </p:txBody>
        </p:sp>
        <p:sp>
          <p:nvSpPr>
            <p:cNvPr id="49" name="文本框 10"/>
            <p:cNvSpPr txBox="1"/>
            <p:nvPr/>
          </p:nvSpPr>
          <p:spPr>
            <a:xfrm>
              <a:off x="4453269" y="2987931"/>
              <a:ext cx="3254417" cy="584775"/>
            </a:xfrm>
            <a:prstGeom prst="rect">
              <a:avLst/>
            </a:prstGeom>
            <a:noFill/>
          </p:spPr>
          <p:txBody>
            <a:bodyPr wrap="none" rtlCol="0">
              <a:spAutoFit/>
            </a:bodyPr>
            <a:lstStyle/>
            <a:p>
              <a:r>
                <a:rPr lang="en-US" altLang="zh-CN" b="1" dirty="0">
                  <a:solidFill>
                    <a:srgbClr val="05425C"/>
                  </a:solidFill>
                  <a:latin typeface="Calibri" panose="020F0502020204030204" pitchFamily="34" charset="0"/>
                  <a:cs typeface="Calibri" panose="020F0502020204030204" pitchFamily="34" charset="0"/>
                </a:rPr>
                <a:t>Dream World has </a:t>
              </a:r>
              <a:endParaRPr lang="zh-CN" altLang="en-US" b="1" dirty="0">
                <a:solidFill>
                  <a:srgbClr val="05425C"/>
                </a:solidFill>
                <a:latin typeface="Calibri" panose="020F0502020204030204" pitchFamily="34" charset="0"/>
                <a:cs typeface="Calibri" panose="020F0502020204030204" pitchFamily="34" charset="0"/>
              </a:endParaRPr>
            </a:p>
          </p:txBody>
        </p:sp>
        <p:sp>
          <p:nvSpPr>
            <p:cNvPr id="50" name="文本框 11"/>
            <p:cNvSpPr txBox="1"/>
            <p:nvPr/>
          </p:nvSpPr>
          <p:spPr>
            <a:xfrm>
              <a:off x="9018271" y="5817830"/>
              <a:ext cx="1859805" cy="584775"/>
            </a:xfrm>
            <a:prstGeom prst="rect">
              <a:avLst/>
            </a:prstGeom>
            <a:noFill/>
          </p:spPr>
          <p:txBody>
            <a:bodyPr wrap="none" rtlCol="0">
              <a:spAutoFit/>
            </a:bodyPr>
            <a:lstStyle/>
            <a:p>
              <a:r>
                <a:rPr lang="en-US" altLang="zh-CN" b="1" dirty="0">
                  <a:solidFill>
                    <a:srgbClr val="05425C"/>
                  </a:solidFill>
                  <a:latin typeface="Calibri" panose="020F0502020204030204" pitchFamily="34" charset="0"/>
                  <a:cs typeface="Calibri" panose="020F0502020204030204" pitchFamily="34" charset="0"/>
                </a:rPr>
                <a:t>total area</a:t>
              </a:r>
              <a:endParaRPr lang="zh-CN" altLang="en-US" b="1" dirty="0">
                <a:solidFill>
                  <a:srgbClr val="05425C"/>
                </a:solidFill>
                <a:latin typeface="Calibri" panose="020F0502020204030204" pitchFamily="34" charset="0"/>
                <a:cs typeface="Calibri" panose="020F0502020204030204" pitchFamily="34" charset="0"/>
              </a:endParaRPr>
            </a:p>
          </p:txBody>
        </p:sp>
        <p:sp>
          <p:nvSpPr>
            <p:cNvPr id="51" name="文本框 12"/>
            <p:cNvSpPr txBox="1"/>
            <p:nvPr/>
          </p:nvSpPr>
          <p:spPr>
            <a:xfrm>
              <a:off x="10573010" y="5000749"/>
              <a:ext cx="4762842" cy="1897892"/>
            </a:xfrm>
            <a:prstGeom prst="rect">
              <a:avLst/>
            </a:prstGeom>
            <a:noFill/>
          </p:spPr>
          <p:txBody>
            <a:bodyPr wrap="none" rtlCol="0">
              <a:spAutoFit/>
            </a:bodyPr>
            <a:lstStyle/>
            <a:p>
              <a:r>
                <a:rPr lang="en-US" altLang="zh-CN" sz="11733" b="1" dirty="0">
                  <a:solidFill>
                    <a:srgbClr val="05425C"/>
                  </a:solidFill>
                  <a:latin typeface="Calibri" panose="020F0502020204030204" pitchFamily="34" charset="0"/>
                  <a:cs typeface="Calibri" panose="020F0502020204030204" pitchFamily="34" charset="0"/>
                </a:rPr>
                <a:t>150000</a:t>
              </a:r>
              <a:endParaRPr lang="zh-CN" altLang="en-US" sz="11733" b="1" dirty="0">
                <a:solidFill>
                  <a:srgbClr val="05425C"/>
                </a:solidFill>
                <a:latin typeface="Calibri" panose="020F0502020204030204" pitchFamily="34" charset="0"/>
                <a:cs typeface="Calibri" panose="020F0502020204030204" pitchFamily="34" charset="0"/>
              </a:endParaRPr>
            </a:p>
          </p:txBody>
        </p:sp>
        <p:sp>
          <p:nvSpPr>
            <p:cNvPr id="52" name="矩形 2"/>
            <p:cNvSpPr/>
            <p:nvPr/>
          </p:nvSpPr>
          <p:spPr>
            <a:xfrm>
              <a:off x="15293533" y="5197542"/>
              <a:ext cx="595036" cy="584775"/>
            </a:xfrm>
            <a:prstGeom prst="rect">
              <a:avLst/>
            </a:prstGeom>
          </p:spPr>
          <p:txBody>
            <a:bodyPr wrap="none">
              <a:spAutoFit/>
            </a:bodyPr>
            <a:lstStyle/>
            <a:p>
              <a:r>
                <a:rPr lang="zh-CN" altLang="en-US" b="1" dirty="0">
                  <a:solidFill>
                    <a:srgbClr val="05425C"/>
                  </a:solidFill>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28160072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599" y="1316636"/>
            <a:ext cx="2076451" cy="2062103"/>
          </a:xfrm>
          <a:prstGeom prst="rect">
            <a:avLst/>
          </a:prstGeom>
        </p:spPr>
        <p:txBody>
          <a:bodyPr wrap="square">
            <a:spAutoFit/>
          </a:bodyPr>
          <a:lstStyle/>
          <a:p>
            <a:pPr rtl="1"/>
            <a:r>
              <a:rPr lang="fa-IR" b="1" dirty="0">
                <a:solidFill>
                  <a:srgbClr val="05425C"/>
                </a:solidFill>
                <a:cs typeface="B Nazanin" panose="00000400000000000000" pitchFamily="2" charset="-78"/>
              </a:rPr>
              <a:t>فضای اختصاص داده شده به مجموعه توانا</a:t>
            </a:r>
            <a:endParaRPr lang="en-US" b="1" dirty="0">
              <a:solidFill>
                <a:srgbClr val="05425C"/>
              </a:solidFill>
              <a:cs typeface="B Nazanin" panose="00000400000000000000" pitchFamily="2" charset="-78"/>
            </a:endParaRPr>
          </a:p>
        </p:txBody>
      </p:sp>
      <p:pic>
        <p:nvPicPr>
          <p:cNvPr id="18" name="Picture 1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45427" y="0"/>
            <a:ext cx="13010573" cy="9144000"/>
          </a:xfrm>
          <a:prstGeom prst="rect">
            <a:avLst/>
          </a:prstGeom>
        </p:spPr>
      </p:pic>
    </p:spTree>
    <p:extLst>
      <p:ext uri="{BB962C8B-B14F-4D97-AF65-F5344CB8AC3E}">
        <p14:creationId xmlns:p14="http://schemas.microsoft.com/office/powerpoint/2010/main" val="3696003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9"/>
          <p:cNvSpPr txBox="1"/>
          <p:nvPr/>
        </p:nvSpPr>
        <p:spPr>
          <a:xfrm>
            <a:off x="530543" y="689668"/>
            <a:ext cx="2328541" cy="13236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rIns="60959">
            <a:spAutoFit/>
          </a:bodyPr>
          <a:lstStyle>
            <a:lvl1pPr>
              <a:lnSpc>
                <a:spcPct val="150000"/>
              </a:lnSpc>
              <a:defRPr sz="1900" b="1">
                <a:solidFill>
                  <a:srgbClr val="13405B"/>
                </a:solidFill>
                <a:latin typeface="Calibri"/>
                <a:ea typeface="Calibri"/>
                <a:cs typeface="Calibri"/>
                <a:sym typeface="Calibri"/>
              </a:defRPr>
            </a:lvl1pPr>
          </a:lstStyle>
          <a:p>
            <a:pPr algn="l" defTabSz="609585" hangingPunct="1"/>
            <a:r>
              <a:rPr lang="en-US" sz="2667" kern="1200" dirty="0">
                <a:solidFill>
                  <a:prstClr val="white"/>
                </a:solidFill>
              </a:rPr>
              <a:t>TAVANA</a:t>
            </a:r>
          </a:p>
          <a:p>
            <a:pPr algn="l" defTabSz="609585" hangingPunct="1"/>
            <a:r>
              <a:rPr lang="en-US" sz="2667" kern="1200" dirty="0">
                <a:solidFill>
                  <a:prstClr val="white"/>
                </a:solidFill>
              </a:rPr>
              <a:t>Products</a:t>
            </a:r>
          </a:p>
        </p:txBody>
      </p:sp>
      <p:sp>
        <p:nvSpPr>
          <p:cNvPr id="4" name="Rectangle 3"/>
          <p:cNvSpPr/>
          <p:nvPr/>
        </p:nvSpPr>
        <p:spPr>
          <a:xfrm>
            <a:off x="3819251" y="1200577"/>
            <a:ext cx="2261991" cy="748795"/>
          </a:xfrm>
          <a:prstGeom prst="rect">
            <a:avLst/>
          </a:prstGeom>
        </p:spPr>
        <p:txBody>
          <a:bodyPr wrap="square">
            <a:spAutoFit/>
          </a:bodyPr>
          <a:lstStyle/>
          <a:p>
            <a:pPr lvl="1" indent="0" defTabSz="609585" hangingPunct="1"/>
            <a:r>
              <a:rPr lang="en-US" sz="2133" kern="1200" dirty="0">
                <a:solidFill>
                  <a:srgbClr val="13405B"/>
                </a:solidFill>
                <a:latin typeface="Calibri" panose="020F0502020204030204" pitchFamily="34" charset="0"/>
                <a:cs typeface="Calibri" panose="020F0502020204030204" pitchFamily="34" charset="0"/>
              </a:rPr>
              <a:t>Basic STEAM Workshop (10-14)</a:t>
            </a:r>
          </a:p>
        </p:txBody>
      </p:sp>
      <p:sp>
        <p:nvSpPr>
          <p:cNvPr id="2" name="Rectangle 1"/>
          <p:cNvSpPr/>
          <p:nvPr/>
        </p:nvSpPr>
        <p:spPr>
          <a:xfrm>
            <a:off x="530544" y="4074768"/>
            <a:ext cx="2121625" cy="748795"/>
          </a:xfrm>
          <a:prstGeom prst="rect">
            <a:avLst/>
          </a:prstGeom>
        </p:spPr>
        <p:txBody>
          <a:bodyPr wrap="square">
            <a:spAutoFit/>
          </a:bodyPr>
          <a:lstStyle/>
          <a:p>
            <a:pPr algn="l" defTabSz="609585" hangingPunct="1"/>
            <a:r>
              <a:rPr lang="en-US" sz="2133" kern="1200" dirty="0">
                <a:solidFill>
                  <a:prstClr val="white"/>
                </a:solidFill>
                <a:latin typeface="Franklin Gothic Book" panose="020B0503020102020204"/>
                <a:cs typeface="B Nazanin" panose="00000400000000000000" pitchFamily="2" charset="-78"/>
              </a:rPr>
              <a:t>Workshop &amp; Courses</a:t>
            </a:r>
          </a:p>
        </p:txBody>
      </p:sp>
      <p:pic>
        <p:nvPicPr>
          <p:cNvPr id="10" name="Picture 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97400" y="378497"/>
            <a:ext cx="2620501" cy="3203560"/>
          </a:xfrm>
          <a:prstGeom prst="rect">
            <a:avLst/>
          </a:prstGeom>
        </p:spPr>
      </p:pic>
      <p:sp>
        <p:nvSpPr>
          <p:cNvPr id="6" name="Rectangle 5"/>
          <p:cNvSpPr/>
          <p:nvPr/>
        </p:nvSpPr>
        <p:spPr>
          <a:xfrm>
            <a:off x="3819251" y="4188940"/>
            <a:ext cx="2261991" cy="748795"/>
          </a:xfrm>
          <a:prstGeom prst="rect">
            <a:avLst/>
          </a:prstGeom>
        </p:spPr>
        <p:txBody>
          <a:bodyPr wrap="square">
            <a:spAutoFit/>
          </a:bodyPr>
          <a:lstStyle/>
          <a:p>
            <a:pPr lvl="1" indent="0" algn="l" defTabSz="609585" hangingPunct="1"/>
            <a:r>
              <a:rPr lang="en-US" sz="2133" kern="1200" dirty="0">
                <a:solidFill>
                  <a:srgbClr val="13405B"/>
                </a:solidFill>
                <a:latin typeface="Calibri" panose="020F0502020204030204" pitchFamily="34" charset="0"/>
                <a:cs typeface="Calibri" panose="020F0502020204030204" pitchFamily="34" charset="0"/>
              </a:rPr>
              <a:t>Advanced STEAM Workshop (15-18)</a:t>
            </a: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74997" y="3330961"/>
            <a:ext cx="3720228" cy="3000067"/>
          </a:xfrm>
          <a:prstGeom prst="rect">
            <a:avLst/>
          </a:prstGeom>
        </p:spPr>
      </p:pic>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053982" y="3320735"/>
            <a:ext cx="3884191" cy="2974404"/>
          </a:xfrm>
          <a:prstGeom prst="rect">
            <a:avLst/>
          </a:prstGeom>
        </p:spPr>
      </p:pic>
      <p:sp>
        <p:nvSpPr>
          <p:cNvPr id="11" name="Rectangle 10"/>
          <p:cNvSpPr/>
          <p:nvPr/>
        </p:nvSpPr>
        <p:spPr>
          <a:xfrm>
            <a:off x="3657599" y="7209967"/>
            <a:ext cx="2585292" cy="748795"/>
          </a:xfrm>
          <a:prstGeom prst="rect">
            <a:avLst/>
          </a:prstGeom>
        </p:spPr>
        <p:txBody>
          <a:bodyPr wrap="square">
            <a:spAutoFit/>
          </a:bodyPr>
          <a:lstStyle/>
          <a:p>
            <a:pPr lvl="1" indent="0" defTabSz="609585" hangingPunct="1"/>
            <a:r>
              <a:rPr lang="en-US" sz="2133" kern="1200" dirty="0">
                <a:solidFill>
                  <a:srgbClr val="13405B"/>
                </a:solidFill>
                <a:latin typeface="Calibri" panose="020F0502020204030204" pitchFamily="34" charset="0"/>
                <a:cs typeface="Calibri" panose="020F0502020204030204" pitchFamily="34" charset="0"/>
              </a:rPr>
              <a:t>Collage Workshop (collage &amp; university)</a:t>
            </a:r>
          </a:p>
        </p:txBody>
      </p:sp>
      <p:pic>
        <p:nvPicPr>
          <p:cNvPr id="12" name="Picture 1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874525" y="6055638"/>
            <a:ext cx="2522259" cy="3088361"/>
          </a:xfrm>
          <a:prstGeom prst="rect">
            <a:avLst/>
          </a:prstGeom>
        </p:spPr>
      </p:pic>
    </p:spTree>
    <p:extLst>
      <p:ext uri="{BB962C8B-B14F-4D97-AF65-F5344CB8AC3E}">
        <p14:creationId xmlns:p14="http://schemas.microsoft.com/office/powerpoint/2010/main" val="19797513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91500" y="0"/>
            <a:ext cx="7164500"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TextBox 5"/>
          <p:cNvSpPr txBox="1"/>
          <p:nvPr/>
        </p:nvSpPr>
        <p:spPr>
          <a:xfrm>
            <a:off x="3873543" y="971014"/>
            <a:ext cx="4527508" cy="5632311"/>
          </a:xfrm>
          <a:prstGeom prst="rect">
            <a:avLst/>
          </a:prstGeom>
          <a:noFill/>
        </p:spPr>
        <p:txBody>
          <a:bodyPr wrap="square" rtlCol="1">
            <a:spAutoFit/>
          </a:bodyPr>
          <a:lstStyle/>
          <a:p>
            <a:pPr algn="just" defTabSz="609585" hangingPunct="1"/>
            <a:r>
              <a:rPr lang="en-US" sz="2400" kern="1200" dirty="0">
                <a:latin typeface="Calibri"/>
                <a:ea typeface="Calibri"/>
                <a:cs typeface="Calibri"/>
              </a:rPr>
              <a:t>This path demonstrates the education scenario which determines the pattern of the way of the audiences. The design of reception and waiting areas, and the ease in which people are able to move independently around a booth, have a similar influence on overall accessibility. The well-designed layout with clear access routes and doors that are sufficiently wide and easy to operate demonstrates a commitment to universal design throughout. </a:t>
            </a:r>
          </a:p>
        </p:txBody>
      </p:sp>
      <p:sp>
        <p:nvSpPr>
          <p:cNvPr id="8" name="Rectangle 29"/>
          <p:cNvSpPr txBox="1"/>
          <p:nvPr/>
        </p:nvSpPr>
        <p:spPr>
          <a:xfrm>
            <a:off x="530543" y="689667"/>
            <a:ext cx="2328543" cy="675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r>
              <a:rPr lang="en-US" sz="2667" kern="1200" dirty="0"/>
              <a:t>Path</a:t>
            </a:r>
          </a:p>
        </p:txBody>
      </p:sp>
      <p:pic>
        <p:nvPicPr>
          <p:cNvPr id="23" name="Picture 22"/>
          <p:cNvPicPr>
            <a:picLocks noChangeAspect="1"/>
          </p:cNvPicPr>
          <p:nvPr/>
        </p:nvPicPr>
        <p:blipFill rotWithShape="1">
          <a:blip r:embed="rId2" cstate="email">
            <a:extLst>
              <a:ext uri="{28A0092B-C50C-407E-A947-70E740481C1C}">
                <a14:useLocalDpi xmlns:a14="http://schemas.microsoft.com/office/drawing/2010/main"/>
              </a:ext>
            </a:extLst>
          </a:blip>
          <a:srcRect l="2635" t="5862" r="5856" b="4649"/>
          <a:stretch/>
        </p:blipFill>
        <p:spPr>
          <a:xfrm>
            <a:off x="9091499" y="4679721"/>
            <a:ext cx="7164499" cy="3763241"/>
          </a:xfrm>
          <a:prstGeom prst="rect">
            <a:avLst/>
          </a:prstGeom>
        </p:spPr>
      </p:pic>
      <p:pic>
        <p:nvPicPr>
          <p:cNvPr id="24" name="Picture 23"/>
          <p:cNvPicPr>
            <a:picLocks noChangeAspect="1"/>
          </p:cNvPicPr>
          <p:nvPr/>
        </p:nvPicPr>
        <p:blipFill rotWithShape="1">
          <a:blip r:embed="rId3" cstate="email">
            <a:extLst>
              <a:ext uri="{28A0092B-C50C-407E-A947-70E740481C1C}">
                <a14:useLocalDpi xmlns:a14="http://schemas.microsoft.com/office/drawing/2010/main"/>
              </a:ext>
            </a:extLst>
          </a:blip>
          <a:srcRect l="2395" t="10711" r="2741" b="10556"/>
          <a:stretch/>
        </p:blipFill>
        <p:spPr>
          <a:xfrm>
            <a:off x="9091500" y="740184"/>
            <a:ext cx="7164499" cy="3238499"/>
          </a:xfrm>
          <a:prstGeom prst="rect">
            <a:avLst/>
          </a:prstGeom>
        </p:spPr>
      </p:pic>
    </p:spTree>
    <p:extLst>
      <p:ext uri="{BB962C8B-B14F-4D97-AF65-F5344CB8AC3E}">
        <p14:creationId xmlns:p14="http://schemas.microsoft.com/office/powerpoint/2010/main" val="9932488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91500" y="0"/>
            <a:ext cx="7164500"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8" name="Rectangle 29"/>
          <p:cNvSpPr txBox="1"/>
          <p:nvPr/>
        </p:nvSpPr>
        <p:spPr>
          <a:xfrm>
            <a:off x="530543" y="689667"/>
            <a:ext cx="2328543" cy="12908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r>
              <a:rPr lang="en-US" sz="2667" kern="1200" dirty="0"/>
              <a:t>Zones Arrangement</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85832" y="689667"/>
            <a:ext cx="7170168" cy="334851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85832" y="4572000"/>
            <a:ext cx="7170168" cy="4571999"/>
          </a:xfrm>
          <a:prstGeom prst="rect">
            <a:avLst/>
          </a:prstGeom>
        </p:spPr>
      </p:pic>
      <p:sp>
        <p:nvSpPr>
          <p:cNvPr id="10" name="TextBox 9"/>
          <p:cNvSpPr txBox="1"/>
          <p:nvPr/>
        </p:nvSpPr>
        <p:spPr>
          <a:xfrm>
            <a:off x="3550682" y="2522927"/>
            <a:ext cx="3914638" cy="545448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just" defTabSz="550333" rtl="0" eaLnBrk="1" fontAlgn="auto" latinLnBrk="0" hangingPunct="0">
              <a:lnSpc>
                <a:spcPct val="150000"/>
              </a:lnSpc>
              <a:spcBef>
                <a:spcPts val="0"/>
              </a:spcBef>
              <a:spcAft>
                <a:spcPts val="0"/>
              </a:spcAft>
              <a:buClrTx/>
              <a:buSzTx/>
              <a:buFontTx/>
              <a:buNone/>
              <a:tabLst/>
              <a:defRPr>
                <a:latin typeface="Helvetica Neue"/>
                <a:ea typeface="Helvetica Neue"/>
                <a:cs typeface="Helvetica Neue"/>
                <a:sym typeface="Helvetica Neue"/>
              </a:defRPr>
            </a:pPr>
            <a:r>
              <a:rPr kumimoji="0" lang="en-US" sz="2000" b="0" i="0" u="none" strike="noStrike" kern="0" cap="none" spc="0" normalizeH="0" baseline="0" noProof="0" dirty="0">
                <a:ln>
                  <a:noFill/>
                </a:ln>
                <a:solidFill>
                  <a:srgbClr val="FFFFFF">
                    <a:lumMod val="95000"/>
                  </a:srgbClr>
                </a:solidFill>
                <a:effectLst/>
                <a:uLnTx/>
                <a:uFillTx/>
                <a:latin typeface="High Tower Text" panose="02040502050506030303" pitchFamily="18" charset="0"/>
                <a:sym typeface="Helvetica Neue"/>
              </a:rPr>
              <a:t>The Zones contain all of the fundamental concepts and the applications of  Nanotechnology:</a:t>
            </a:r>
          </a:p>
          <a:p>
            <a:pPr marL="0" marR="0" lvl="0" indent="0" algn="just" defTabSz="550333" rtl="0" eaLnBrk="1" fontAlgn="auto" latinLnBrk="0" hangingPunct="0">
              <a:lnSpc>
                <a:spcPct val="150000"/>
              </a:lnSpc>
              <a:spcBef>
                <a:spcPts val="0"/>
              </a:spcBef>
              <a:spcAft>
                <a:spcPts val="0"/>
              </a:spcAft>
              <a:buClrTx/>
              <a:buSzTx/>
              <a:buFontTx/>
              <a:buNone/>
              <a:tabLst/>
              <a:defRPr>
                <a:latin typeface="Helvetica Neue"/>
                <a:ea typeface="Helvetica Neue"/>
                <a:cs typeface="Helvetica Neue"/>
                <a:sym typeface="Helvetica Neue"/>
              </a:defRPr>
            </a:pPr>
            <a:endParaRPr kumimoji="0" lang="en-US" sz="2000" b="0" i="0" u="none" strike="noStrike" kern="0" cap="none" spc="0" normalizeH="0" baseline="0" noProof="0" dirty="0">
              <a:ln>
                <a:noFill/>
              </a:ln>
              <a:solidFill>
                <a:srgbClr val="FFFFFF">
                  <a:lumMod val="95000"/>
                </a:srgbClr>
              </a:solidFill>
              <a:effectLst/>
              <a:uLnTx/>
              <a:uFillTx/>
              <a:latin typeface="High Tower Text" panose="02040502050506030303" pitchFamily="18" charset="0"/>
              <a:sym typeface="Helvetica Neue"/>
            </a:endParaRPr>
          </a:p>
          <a:p>
            <a:pPr marL="0" marR="0" lvl="0" indent="0" algn="just" defTabSz="550333" rtl="0" eaLnBrk="1" fontAlgn="auto" latinLnBrk="0" hangingPunct="0">
              <a:lnSpc>
                <a:spcPct val="150000"/>
              </a:lnSpc>
              <a:spcBef>
                <a:spcPts val="0"/>
              </a:spcBef>
              <a:spcAft>
                <a:spcPts val="0"/>
              </a:spcAft>
              <a:buClrTx/>
              <a:buSzTx/>
              <a:buFontTx/>
              <a:buNone/>
              <a:tabLst/>
              <a:defRPr>
                <a:latin typeface="Helvetica Neue"/>
                <a:ea typeface="Helvetica Neue"/>
                <a:cs typeface="Helvetica Neue"/>
                <a:sym typeface="Helvetica Neue"/>
              </a:defRPr>
            </a:pPr>
            <a:endParaRPr kumimoji="0" lang="en-US" sz="2000" b="0" i="0" u="none" strike="noStrike" kern="0" cap="none" spc="0" normalizeH="0" baseline="0" noProof="0" dirty="0">
              <a:ln>
                <a:noFill/>
              </a:ln>
              <a:solidFill>
                <a:srgbClr val="FFFFFF">
                  <a:lumMod val="95000"/>
                </a:srgbClr>
              </a:solidFill>
              <a:effectLst/>
              <a:uLnTx/>
              <a:uFillTx/>
              <a:latin typeface="High Tower Text" panose="02040502050506030303" pitchFamily="18" charset="0"/>
              <a:sym typeface="Helvetica Neue"/>
            </a:endParaRPr>
          </a:p>
          <a:p>
            <a:pPr marL="342900" marR="0" lvl="0" indent="-342900" algn="just" defTabSz="550333" rtl="0" eaLnBrk="1" fontAlgn="auto" latinLnBrk="0" hangingPunct="0">
              <a:lnSpc>
                <a:spcPct val="150000"/>
              </a:lnSpc>
              <a:spcBef>
                <a:spcPts val="0"/>
              </a:spcBef>
              <a:spcAft>
                <a:spcPts val="0"/>
              </a:spcAft>
              <a:buClrTx/>
              <a:buSzTx/>
              <a:buFont typeface="Arial" panose="020B0604020202020204" pitchFamily="34" charset="0"/>
              <a:buChar char="•"/>
              <a:tabLst/>
              <a:defRPr>
                <a:latin typeface="Helvetica Neue"/>
                <a:ea typeface="Helvetica Neue"/>
                <a:cs typeface="Helvetica Neue"/>
                <a:sym typeface="Helvetica Neue"/>
              </a:defRPr>
            </a:pPr>
            <a:r>
              <a:rPr kumimoji="0" lang="en-US" sz="2000" b="0" i="0" u="none" strike="noStrike" kern="0" cap="none" spc="0" normalizeH="0" baseline="0" noProof="0" dirty="0">
                <a:ln>
                  <a:noFill/>
                </a:ln>
                <a:solidFill>
                  <a:srgbClr val="FFFFFF">
                    <a:lumMod val="95000"/>
                  </a:srgbClr>
                </a:solidFill>
                <a:effectLst/>
                <a:uLnTx/>
                <a:uFillTx/>
                <a:latin typeface="High Tower Text" panose="02040502050506030303" pitchFamily="18" charset="0"/>
                <a:sym typeface="Helvetica Neue"/>
              </a:rPr>
              <a:t>How small is </a:t>
            </a:r>
            <a:r>
              <a:rPr kumimoji="0" lang="en-US" sz="2000" b="0" i="0" u="none" strike="noStrike" kern="0" cap="none" spc="0" normalizeH="0" baseline="0" noProof="0" dirty="0" err="1">
                <a:ln>
                  <a:noFill/>
                </a:ln>
                <a:solidFill>
                  <a:srgbClr val="FFFFFF">
                    <a:lumMod val="95000"/>
                  </a:srgbClr>
                </a:solidFill>
                <a:effectLst/>
                <a:uLnTx/>
                <a:uFillTx/>
                <a:latin typeface="High Tower Text" panose="02040502050506030303" pitchFamily="18" charset="0"/>
                <a:sym typeface="Helvetica Neue"/>
              </a:rPr>
              <a:t>Nano</a:t>
            </a:r>
            <a:r>
              <a:rPr kumimoji="0" lang="en-US" sz="2000" b="0" i="0" u="none" strike="noStrike" kern="0" cap="none" spc="0" normalizeH="0" baseline="0" noProof="0" dirty="0">
                <a:ln>
                  <a:noFill/>
                </a:ln>
                <a:solidFill>
                  <a:srgbClr val="FFFFFF">
                    <a:lumMod val="95000"/>
                  </a:srgbClr>
                </a:solidFill>
                <a:effectLst/>
                <a:uLnTx/>
                <a:uFillTx/>
                <a:latin typeface="High Tower Text" panose="02040502050506030303" pitchFamily="18" charset="0"/>
                <a:sym typeface="Helvetica Neue"/>
              </a:rPr>
              <a:t>?</a:t>
            </a:r>
          </a:p>
          <a:p>
            <a:pPr marL="342900" marR="0" lvl="0" indent="-342900" algn="just" defTabSz="550333" rtl="0" eaLnBrk="1" fontAlgn="auto" latinLnBrk="0" hangingPunct="0">
              <a:lnSpc>
                <a:spcPct val="150000"/>
              </a:lnSpc>
              <a:spcBef>
                <a:spcPts val="0"/>
              </a:spcBef>
              <a:spcAft>
                <a:spcPts val="0"/>
              </a:spcAft>
              <a:buClrTx/>
              <a:buSzTx/>
              <a:buFont typeface="Arial" panose="020B0604020202020204" pitchFamily="34" charset="0"/>
              <a:buChar char="•"/>
              <a:tabLst/>
              <a:defRPr>
                <a:latin typeface="Helvetica Neue"/>
                <a:ea typeface="Helvetica Neue"/>
                <a:cs typeface="Helvetica Neue"/>
                <a:sym typeface="Helvetica Neue"/>
              </a:defRPr>
            </a:pPr>
            <a:r>
              <a:rPr kumimoji="0" lang="en-US" sz="2000" b="0" i="0" u="none" strike="noStrike" kern="0" cap="none" spc="0" normalizeH="0" baseline="0" noProof="0" dirty="0">
                <a:ln>
                  <a:noFill/>
                </a:ln>
                <a:solidFill>
                  <a:srgbClr val="FFFFFF">
                    <a:lumMod val="95000"/>
                  </a:srgbClr>
                </a:solidFill>
                <a:effectLst/>
                <a:uLnTx/>
                <a:uFillTx/>
                <a:latin typeface="High Tower Text" panose="02040502050506030303" pitchFamily="18" charset="0"/>
                <a:sym typeface="Helvetica Neue"/>
              </a:rPr>
              <a:t>What is </a:t>
            </a:r>
            <a:r>
              <a:rPr kumimoji="0" lang="en-US" sz="2000" b="0" i="0" u="none" strike="noStrike" kern="0" cap="none" spc="0" normalizeH="0" baseline="0" noProof="0" dirty="0" err="1">
                <a:ln>
                  <a:noFill/>
                </a:ln>
                <a:solidFill>
                  <a:srgbClr val="FFFFFF">
                    <a:lumMod val="95000"/>
                  </a:srgbClr>
                </a:solidFill>
                <a:effectLst/>
                <a:uLnTx/>
                <a:uFillTx/>
                <a:latin typeface="High Tower Text" panose="02040502050506030303" pitchFamily="18" charset="0"/>
                <a:sym typeface="Helvetica Neue"/>
              </a:rPr>
              <a:t>Nano</a:t>
            </a:r>
            <a:r>
              <a:rPr kumimoji="0" lang="en-US" sz="2000" b="0" i="0" u="none" strike="noStrike" kern="0" cap="none" spc="0" normalizeH="0" baseline="0" noProof="0" dirty="0">
                <a:ln>
                  <a:noFill/>
                </a:ln>
                <a:solidFill>
                  <a:srgbClr val="FFFFFF">
                    <a:lumMod val="95000"/>
                  </a:srgbClr>
                </a:solidFill>
                <a:effectLst/>
                <a:uLnTx/>
                <a:uFillTx/>
                <a:latin typeface="High Tower Text" panose="02040502050506030303" pitchFamily="18" charset="0"/>
                <a:sym typeface="Helvetica Neue"/>
              </a:rPr>
              <a:t>?</a:t>
            </a:r>
          </a:p>
          <a:p>
            <a:pPr marL="342900" marR="0" lvl="0" indent="-342900" algn="just" defTabSz="550333"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lumMod val="95000"/>
                  </a:srgbClr>
                </a:solidFill>
                <a:effectLst/>
                <a:uLnTx/>
                <a:uFillTx/>
                <a:latin typeface="High Tower Text" panose="02040502050506030303" pitchFamily="18" charset="0"/>
                <a:sym typeface="Helvetica Light"/>
              </a:rPr>
              <a:t>Is </a:t>
            </a:r>
            <a:r>
              <a:rPr kumimoji="0" lang="en-US" sz="2000" b="0" i="0" u="none" strike="noStrike" kern="0" cap="none" spc="0" normalizeH="0" baseline="0" noProof="0" dirty="0" err="1">
                <a:ln>
                  <a:noFill/>
                </a:ln>
                <a:solidFill>
                  <a:srgbClr val="FFFFFF">
                    <a:lumMod val="95000"/>
                  </a:srgbClr>
                </a:solidFill>
                <a:effectLst/>
                <a:uLnTx/>
                <a:uFillTx/>
                <a:latin typeface="High Tower Text" panose="02040502050506030303" pitchFamily="18" charset="0"/>
                <a:sym typeface="Helvetica Light"/>
              </a:rPr>
              <a:t>Nano</a:t>
            </a:r>
            <a:r>
              <a:rPr kumimoji="0" lang="en-US" sz="2000" b="0" i="0" u="none" strike="noStrike" kern="0" cap="none" spc="0" normalizeH="0" baseline="0" noProof="0" dirty="0">
                <a:ln>
                  <a:noFill/>
                </a:ln>
                <a:solidFill>
                  <a:srgbClr val="FFFFFF">
                    <a:lumMod val="95000"/>
                  </a:srgbClr>
                </a:solidFill>
                <a:effectLst/>
                <a:uLnTx/>
                <a:uFillTx/>
                <a:latin typeface="High Tower Text" panose="02040502050506030303" pitchFamily="18" charset="0"/>
                <a:sym typeface="Helvetica Light"/>
              </a:rPr>
              <a:t> different?</a:t>
            </a:r>
          </a:p>
          <a:p>
            <a:pPr marL="342900" marR="0" lvl="0" indent="-342900" algn="just" defTabSz="550333"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lumMod val="95000"/>
                  </a:srgbClr>
                </a:solidFill>
                <a:effectLst/>
                <a:uLnTx/>
                <a:uFillTx/>
                <a:latin typeface="High Tower Text" panose="02040502050506030303" pitchFamily="18" charset="0"/>
                <a:sym typeface="Helvetica Light"/>
              </a:rPr>
              <a:t>Make </a:t>
            </a:r>
            <a:r>
              <a:rPr kumimoji="0" lang="en-US" sz="2000" b="0" i="0" u="none" strike="noStrike" kern="0" cap="none" spc="0" normalizeH="0" baseline="0" noProof="0" dirty="0" err="1">
                <a:ln>
                  <a:noFill/>
                </a:ln>
                <a:solidFill>
                  <a:srgbClr val="FFFFFF">
                    <a:lumMod val="95000"/>
                  </a:srgbClr>
                </a:solidFill>
                <a:effectLst/>
                <a:uLnTx/>
                <a:uFillTx/>
                <a:latin typeface="High Tower Text" panose="02040502050506030303" pitchFamily="18" charset="0"/>
                <a:sym typeface="Helvetica Light"/>
              </a:rPr>
              <a:t>Nano</a:t>
            </a:r>
            <a:r>
              <a:rPr kumimoji="0" lang="en-US" sz="2000" b="0" i="0" u="none" strike="noStrike" kern="0" cap="none" spc="0" normalizeH="0" baseline="0" noProof="0" dirty="0">
                <a:ln>
                  <a:noFill/>
                </a:ln>
                <a:solidFill>
                  <a:srgbClr val="FFFFFF">
                    <a:lumMod val="95000"/>
                  </a:srgbClr>
                </a:solidFill>
                <a:effectLst/>
                <a:uLnTx/>
                <a:uFillTx/>
                <a:latin typeface="High Tower Text" panose="02040502050506030303" pitchFamily="18" charset="0"/>
                <a:sym typeface="Helvetica Light"/>
              </a:rPr>
              <a:t> visible?</a:t>
            </a:r>
          </a:p>
          <a:p>
            <a:pPr marL="342900" marR="0" lvl="0" indent="-342900" algn="just" defTabSz="550333"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lumMod val="95000"/>
                  </a:srgbClr>
                </a:solidFill>
                <a:effectLst/>
                <a:uLnTx/>
                <a:uFillTx/>
                <a:latin typeface="High Tower Text" panose="02040502050506030303" pitchFamily="18" charset="0"/>
                <a:sym typeface="Helvetica Light"/>
              </a:rPr>
              <a:t>You and </a:t>
            </a:r>
            <a:r>
              <a:rPr kumimoji="0" lang="en-US" sz="2000" b="0" i="0" u="none" strike="noStrike" kern="0" cap="none" spc="0" normalizeH="0" baseline="0" noProof="0" dirty="0" err="1">
                <a:ln>
                  <a:noFill/>
                </a:ln>
                <a:solidFill>
                  <a:srgbClr val="FFFFFF">
                    <a:lumMod val="95000"/>
                  </a:srgbClr>
                </a:solidFill>
                <a:effectLst/>
                <a:uLnTx/>
                <a:uFillTx/>
                <a:latin typeface="High Tower Text" panose="02040502050506030303" pitchFamily="18" charset="0"/>
                <a:sym typeface="Helvetica Light"/>
              </a:rPr>
              <a:t>Nano</a:t>
            </a:r>
            <a:r>
              <a:rPr kumimoji="0" lang="en-US" sz="2000" b="0" i="0" u="none" strike="noStrike" kern="0" cap="none" spc="0" normalizeH="0" baseline="0" noProof="0" dirty="0">
                <a:ln>
                  <a:noFill/>
                </a:ln>
                <a:solidFill>
                  <a:srgbClr val="FFFFFF">
                    <a:lumMod val="95000"/>
                  </a:srgbClr>
                </a:solidFill>
                <a:effectLst/>
                <a:uLnTx/>
                <a:uFillTx/>
                <a:latin typeface="High Tower Text" panose="02040502050506030303" pitchFamily="18" charset="0"/>
                <a:sym typeface="Helvetica Light"/>
              </a:rPr>
              <a:t>?</a:t>
            </a:r>
          </a:p>
          <a:p>
            <a:pPr marL="342900" marR="0" lvl="0" indent="-342900" algn="just" defTabSz="550333" rtl="0" eaLnBrk="1" fontAlgn="auto" latinLnBrk="0" hangingPunct="0">
              <a:lnSpc>
                <a:spcPct val="15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lumMod val="95000"/>
                  </a:srgbClr>
                </a:solidFill>
                <a:effectLst/>
                <a:uLnTx/>
                <a:uFillTx/>
                <a:latin typeface="High Tower Text" panose="02040502050506030303" pitchFamily="18" charset="0"/>
                <a:sym typeface="Helvetica Light"/>
              </a:rPr>
              <a:t>So, what?</a:t>
            </a:r>
          </a:p>
          <a:p>
            <a:pPr marL="0" marR="0" lvl="0" indent="0" algn="just" defTabSz="550333" rtl="0" eaLnBrk="1" fontAlgn="auto" latinLnBrk="0" hangingPunct="0">
              <a:lnSpc>
                <a:spcPct val="100000"/>
              </a:lnSpc>
              <a:spcBef>
                <a:spcPts val="0"/>
              </a:spcBef>
              <a:spcAft>
                <a:spcPts val="0"/>
              </a:spcAft>
              <a:buClrTx/>
              <a:buSzTx/>
              <a:buFontTx/>
              <a:buNone/>
              <a:tabLst/>
              <a:defRPr>
                <a:latin typeface="Helvetica Neue"/>
                <a:ea typeface="Helvetica Neue"/>
                <a:cs typeface="Helvetica Neue"/>
                <a:sym typeface="Helvetica Neue"/>
              </a:defRPr>
            </a:pPr>
            <a:endParaRPr kumimoji="0" lang="en-US" sz="2000" b="0" i="0" u="none" strike="noStrike" kern="0" cap="none" spc="0" normalizeH="0" baseline="0" noProof="0" dirty="0">
              <a:ln>
                <a:noFill/>
              </a:ln>
              <a:solidFill>
                <a:srgbClr val="FFFFFF">
                  <a:lumMod val="95000"/>
                </a:srgbClr>
              </a:solidFill>
              <a:effectLst/>
              <a:uLnTx/>
              <a:uFillTx/>
              <a:latin typeface="High Tower Text" panose="02040502050506030303" pitchFamily="18" charset="0"/>
              <a:sym typeface="Helvetica Neue"/>
            </a:endParaRPr>
          </a:p>
        </p:txBody>
      </p:sp>
      <p:sp>
        <p:nvSpPr>
          <p:cNvPr id="11" name="Right Arrow 10"/>
          <p:cNvSpPr/>
          <p:nvPr/>
        </p:nvSpPr>
        <p:spPr>
          <a:xfrm>
            <a:off x="6442589" y="5009457"/>
            <a:ext cx="701493" cy="242316"/>
          </a:xfrm>
          <a:prstGeom prst="rightArrow">
            <a:avLst/>
          </a:prstGeom>
          <a:solidFill>
            <a:srgbClr val="CB235B"/>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Helvetica Light"/>
              <a:ea typeface="+mn-ea"/>
              <a:cs typeface="+mn-cs"/>
              <a:sym typeface="Helvetica Light"/>
            </a:endParaRPr>
          </a:p>
        </p:txBody>
      </p:sp>
      <p:sp>
        <p:nvSpPr>
          <p:cNvPr id="12" name="Right Arrow 11"/>
          <p:cNvSpPr/>
          <p:nvPr/>
        </p:nvSpPr>
        <p:spPr>
          <a:xfrm>
            <a:off x="6442589" y="5477217"/>
            <a:ext cx="701493" cy="242316"/>
          </a:xfrm>
          <a:prstGeom prst="rightArrow">
            <a:avLst/>
          </a:prstGeom>
          <a:solidFill>
            <a:srgbClr val="CB235B"/>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Helvetica Light"/>
              <a:ea typeface="+mn-ea"/>
              <a:cs typeface="+mn-cs"/>
              <a:sym typeface="Helvetica Light"/>
            </a:endParaRPr>
          </a:p>
        </p:txBody>
      </p:sp>
      <p:sp>
        <p:nvSpPr>
          <p:cNvPr id="13" name="Right Arrow 12"/>
          <p:cNvSpPr/>
          <p:nvPr/>
        </p:nvSpPr>
        <p:spPr>
          <a:xfrm>
            <a:off x="6442589" y="5873428"/>
            <a:ext cx="701493" cy="242316"/>
          </a:xfrm>
          <a:prstGeom prst="rightArrow">
            <a:avLst/>
          </a:prstGeom>
          <a:solidFill>
            <a:srgbClr val="CB235B"/>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Helvetica Light"/>
              <a:ea typeface="+mn-ea"/>
              <a:cs typeface="+mn-cs"/>
              <a:sym typeface="Helvetica Light"/>
            </a:endParaRPr>
          </a:p>
        </p:txBody>
      </p:sp>
      <p:sp>
        <p:nvSpPr>
          <p:cNvPr id="14" name="Right Arrow 13"/>
          <p:cNvSpPr/>
          <p:nvPr/>
        </p:nvSpPr>
        <p:spPr>
          <a:xfrm>
            <a:off x="6442589" y="6341188"/>
            <a:ext cx="701493" cy="242316"/>
          </a:xfrm>
          <a:prstGeom prst="rightArrow">
            <a:avLst/>
          </a:prstGeom>
          <a:solidFill>
            <a:srgbClr val="CB235B"/>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Helvetica Light"/>
              <a:ea typeface="+mn-ea"/>
              <a:cs typeface="+mn-cs"/>
              <a:sym typeface="Helvetica Light"/>
            </a:endParaRPr>
          </a:p>
        </p:txBody>
      </p:sp>
      <p:sp>
        <p:nvSpPr>
          <p:cNvPr id="15" name="Right Arrow 14"/>
          <p:cNvSpPr/>
          <p:nvPr/>
        </p:nvSpPr>
        <p:spPr>
          <a:xfrm>
            <a:off x="6442589" y="6835042"/>
            <a:ext cx="701493" cy="242316"/>
          </a:xfrm>
          <a:prstGeom prst="rightArrow">
            <a:avLst/>
          </a:prstGeom>
          <a:solidFill>
            <a:srgbClr val="CB235B"/>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Helvetica Light"/>
              <a:ea typeface="+mn-ea"/>
              <a:cs typeface="+mn-cs"/>
              <a:sym typeface="Helvetica Light"/>
            </a:endParaRPr>
          </a:p>
        </p:txBody>
      </p:sp>
      <p:sp>
        <p:nvSpPr>
          <p:cNvPr id="16" name="Right Arrow 15"/>
          <p:cNvSpPr/>
          <p:nvPr/>
        </p:nvSpPr>
        <p:spPr>
          <a:xfrm>
            <a:off x="6442589" y="7302802"/>
            <a:ext cx="701493" cy="242316"/>
          </a:xfrm>
          <a:prstGeom prst="rightArrow">
            <a:avLst/>
          </a:prstGeom>
          <a:solidFill>
            <a:srgbClr val="CB235B"/>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Helvetica Light"/>
              <a:ea typeface="+mn-ea"/>
              <a:cs typeface="+mn-cs"/>
              <a:sym typeface="Helvetica Light"/>
            </a:endParaRPr>
          </a:p>
        </p:txBody>
      </p:sp>
      <p:sp>
        <p:nvSpPr>
          <p:cNvPr id="17" name="TextBox 16"/>
          <p:cNvSpPr txBox="1"/>
          <p:nvPr/>
        </p:nvSpPr>
        <p:spPr>
          <a:xfrm>
            <a:off x="7380910" y="4904776"/>
            <a:ext cx="1704922" cy="3761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just" defTabSz="550333"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High Tower Text" panose="02040502050506030303" pitchFamily="18" charset="0"/>
                <a:sym typeface="Helvetica Light"/>
              </a:rPr>
              <a:t>About Nano</a:t>
            </a:r>
          </a:p>
        </p:txBody>
      </p:sp>
      <p:sp>
        <p:nvSpPr>
          <p:cNvPr id="18" name="TextBox 17"/>
          <p:cNvSpPr txBox="1"/>
          <p:nvPr/>
        </p:nvSpPr>
        <p:spPr>
          <a:xfrm>
            <a:off x="7380910" y="5384890"/>
            <a:ext cx="1704922" cy="3761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just" defTabSz="550333"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High Tower Text" panose="02040502050506030303" pitchFamily="18" charset="0"/>
                <a:sym typeface="Helvetica Light"/>
              </a:rPr>
              <a:t>Scale</a:t>
            </a:r>
          </a:p>
        </p:txBody>
      </p:sp>
      <p:sp>
        <p:nvSpPr>
          <p:cNvPr id="19" name="TextBox 18"/>
          <p:cNvSpPr txBox="1"/>
          <p:nvPr/>
        </p:nvSpPr>
        <p:spPr>
          <a:xfrm>
            <a:off x="7380910" y="5809446"/>
            <a:ext cx="1704922" cy="3761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just" defTabSz="550333"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High Tower Text" panose="02040502050506030303" pitchFamily="18" charset="0"/>
                <a:sym typeface="Helvetica Light"/>
              </a:rPr>
              <a:t>Properties</a:t>
            </a:r>
          </a:p>
        </p:txBody>
      </p:sp>
      <p:sp>
        <p:nvSpPr>
          <p:cNvPr id="20" name="TextBox 19"/>
          <p:cNvSpPr txBox="1"/>
          <p:nvPr/>
        </p:nvSpPr>
        <p:spPr>
          <a:xfrm>
            <a:off x="7380910" y="6276860"/>
            <a:ext cx="1704922" cy="3761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just" defTabSz="550333"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High Tower Text" panose="02040502050506030303" pitchFamily="18" charset="0"/>
                <a:sym typeface="Helvetica Light"/>
              </a:rPr>
              <a:t>Instruments</a:t>
            </a:r>
          </a:p>
        </p:txBody>
      </p:sp>
      <p:sp>
        <p:nvSpPr>
          <p:cNvPr id="21" name="TextBox 20"/>
          <p:cNvSpPr txBox="1"/>
          <p:nvPr/>
        </p:nvSpPr>
        <p:spPr>
          <a:xfrm>
            <a:off x="7380910" y="6757530"/>
            <a:ext cx="1704922" cy="3761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just" defTabSz="550333"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High Tower Text" panose="02040502050506030303" pitchFamily="18" charset="0"/>
                <a:sym typeface="Helvetica Light"/>
              </a:rPr>
              <a:t>Memorial</a:t>
            </a:r>
          </a:p>
        </p:txBody>
      </p:sp>
      <p:sp>
        <p:nvSpPr>
          <p:cNvPr id="22" name="TextBox 21"/>
          <p:cNvSpPr txBox="1"/>
          <p:nvPr/>
        </p:nvSpPr>
        <p:spPr>
          <a:xfrm>
            <a:off x="7380910" y="7263044"/>
            <a:ext cx="1704922" cy="37617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just" defTabSz="550333"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High Tower Text" panose="02040502050506030303" pitchFamily="18" charset="0"/>
                <a:sym typeface="Helvetica Light"/>
              </a:rPr>
              <a:t>Application</a:t>
            </a:r>
          </a:p>
        </p:txBody>
      </p:sp>
    </p:spTree>
    <p:extLst>
      <p:ext uri="{BB962C8B-B14F-4D97-AF65-F5344CB8AC3E}">
        <p14:creationId xmlns:p14="http://schemas.microsoft.com/office/powerpoint/2010/main" val="6709778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91500" y="0"/>
            <a:ext cx="7164500"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8" name="Rectangle 29"/>
          <p:cNvSpPr txBox="1"/>
          <p:nvPr/>
        </p:nvSpPr>
        <p:spPr>
          <a:xfrm>
            <a:off x="530543" y="689667"/>
            <a:ext cx="2328543" cy="675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r>
              <a:rPr lang="en-US" sz="2667" kern="1200" dirty="0"/>
              <a:t>Drug Delivery</a:t>
            </a:r>
          </a:p>
        </p:txBody>
      </p:sp>
      <p:sp>
        <p:nvSpPr>
          <p:cNvPr id="23" name="TextBox 22"/>
          <p:cNvSpPr txBox="1"/>
          <p:nvPr/>
        </p:nvSpPr>
        <p:spPr>
          <a:xfrm>
            <a:off x="3873543" y="971014"/>
            <a:ext cx="4527508" cy="7848302"/>
          </a:xfrm>
          <a:prstGeom prst="rect">
            <a:avLst/>
          </a:prstGeom>
          <a:noFill/>
        </p:spPr>
        <p:txBody>
          <a:bodyPr wrap="square" rtlCol="1">
            <a:spAutoFit/>
          </a:bodyPr>
          <a:lstStyle/>
          <a:p>
            <a:pPr algn="just" defTabSz="609585" hangingPunct="1"/>
            <a:r>
              <a:rPr lang="en-US" sz="2100" kern="1200" dirty="0">
                <a:latin typeface="Calibri"/>
                <a:ea typeface="Calibri"/>
                <a:cs typeface="Calibri"/>
              </a:rPr>
              <a:t>This game has been designed to familiarize children with the drug delivery mechanism which is one of the main application of nanotechnology in the medicine. </a:t>
            </a:r>
          </a:p>
          <a:p>
            <a:pPr algn="just" defTabSz="609585" hangingPunct="1"/>
            <a:r>
              <a:rPr lang="en-US" sz="2100" kern="1200" dirty="0">
                <a:latin typeface="Calibri"/>
                <a:ea typeface="Calibri"/>
                <a:cs typeface="Calibri"/>
              </a:rPr>
              <a:t>This game is simulating the process of drug delivery. So, the boxes, viruses and balloons respectively are symbols of body’s cells, disease and </a:t>
            </a:r>
            <a:r>
              <a:rPr lang="en-US" sz="2100" kern="1200" dirty="0" err="1">
                <a:latin typeface="Calibri"/>
                <a:ea typeface="Calibri"/>
                <a:cs typeface="Calibri"/>
              </a:rPr>
              <a:t>nano</a:t>
            </a:r>
            <a:r>
              <a:rPr lang="en-US" sz="2100" kern="1200" dirty="0">
                <a:latin typeface="Calibri"/>
                <a:ea typeface="Calibri"/>
                <a:cs typeface="Calibri"/>
              </a:rPr>
              <a:t> drugs. Firstly, the kids separated to some groups and they choose a balloon which is similar to their group color. Then they try to find the similar viruses from inside of the boxes. Finally, they stick the balloons to the viruses and release them from the boxes. This activity is done for each of group members. The winner is the group who can release all similar viruses. </a:t>
            </a:r>
          </a:p>
          <a:p>
            <a:pPr algn="just" defTabSz="609585" hangingPunct="1"/>
            <a:r>
              <a:rPr lang="en-US" sz="2100" kern="1200" dirty="0">
                <a:latin typeface="Calibri"/>
                <a:ea typeface="Calibri"/>
                <a:cs typeface="Calibri"/>
              </a:rPr>
              <a:t>As a result, by the end of this game, this procedure in the human body will show to kids in video clip and their teachers describe this phenomenon in the real world. </a:t>
            </a:r>
          </a:p>
        </p:txBody>
      </p:sp>
      <p:pic>
        <p:nvPicPr>
          <p:cNvPr id="24" name="Picture 2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85832" y="4572000"/>
            <a:ext cx="7170168" cy="4572000"/>
          </a:xfrm>
          <a:prstGeom prst="rect">
            <a:avLst/>
          </a:prstGeom>
        </p:spPr>
      </p:pic>
      <p:sp>
        <p:nvSpPr>
          <p:cNvPr id="26" name="Rectangle 29"/>
          <p:cNvSpPr txBox="1"/>
          <p:nvPr/>
        </p:nvSpPr>
        <p:spPr>
          <a:xfrm>
            <a:off x="530543" y="3952253"/>
            <a:ext cx="2365057" cy="943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lvl="0" algn="l">
              <a:lnSpc>
                <a:spcPct val="100000"/>
              </a:lnSpc>
              <a:defRPr/>
            </a:pPr>
            <a:r>
              <a:rPr lang="en-US" sz="2667" kern="1200" dirty="0">
                <a:solidFill>
                  <a:srgbClr val="CB235B"/>
                </a:solidFill>
                <a:sym typeface="Helvetica Light"/>
              </a:rPr>
              <a:t>Zone:</a:t>
            </a:r>
          </a:p>
          <a:p>
            <a:pPr lvl="0" algn="l">
              <a:lnSpc>
                <a:spcPct val="100000"/>
              </a:lnSpc>
              <a:defRPr/>
            </a:pPr>
            <a:r>
              <a:rPr lang="en-US" sz="2667" kern="1200" dirty="0">
                <a:solidFill>
                  <a:srgbClr val="CB235B"/>
                </a:solidFill>
                <a:sym typeface="Helvetica Light"/>
              </a:rPr>
              <a:t>What is Nano?</a:t>
            </a:r>
          </a:p>
        </p:txBody>
      </p:sp>
      <p:pic>
        <p:nvPicPr>
          <p:cNvPr id="28" name="Picture 2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0648263" y="93889"/>
            <a:ext cx="4045305" cy="4478111"/>
          </a:xfrm>
          <a:prstGeom prst="rect">
            <a:avLst/>
          </a:prstGeom>
        </p:spPr>
      </p:pic>
    </p:spTree>
    <p:extLst>
      <p:ext uri="{BB962C8B-B14F-4D97-AF65-F5344CB8AC3E}">
        <p14:creationId xmlns:p14="http://schemas.microsoft.com/office/powerpoint/2010/main" val="34480939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91500" y="0"/>
            <a:ext cx="7164500"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8" name="Rectangle 29"/>
          <p:cNvSpPr txBox="1"/>
          <p:nvPr/>
        </p:nvSpPr>
        <p:spPr>
          <a:xfrm>
            <a:off x="530543" y="689667"/>
            <a:ext cx="2328543" cy="12908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r>
              <a:rPr lang="en-US" sz="2667" kern="1200" dirty="0"/>
              <a:t>Self Arrangement</a:t>
            </a:r>
          </a:p>
        </p:txBody>
      </p:sp>
      <p:sp>
        <p:nvSpPr>
          <p:cNvPr id="23" name="TextBox 22"/>
          <p:cNvSpPr txBox="1"/>
          <p:nvPr/>
        </p:nvSpPr>
        <p:spPr>
          <a:xfrm>
            <a:off x="3873543" y="971014"/>
            <a:ext cx="4527508" cy="3970318"/>
          </a:xfrm>
          <a:prstGeom prst="rect">
            <a:avLst/>
          </a:prstGeom>
          <a:noFill/>
        </p:spPr>
        <p:txBody>
          <a:bodyPr wrap="square" rtlCol="1">
            <a:spAutoFit/>
          </a:bodyPr>
          <a:lstStyle/>
          <a:p>
            <a:pPr algn="just" defTabSz="609585" hangingPunct="1"/>
            <a:r>
              <a:rPr lang="en-US" sz="2100" kern="1200" dirty="0">
                <a:latin typeface="Calibri"/>
                <a:ea typeface="Calibri"/>
                <a:cs typeface="Calibri"/>
              </a:rPr>
              <a:t>In this game, the kids stand up in front of the light to form the shadows. Then their mothers draw a line around of the shadows. For the next step, the kids and mothers change their position and the kids draw a line around their mother’s shadow. By the end of this activity, the children paint the shadows and a picture is taken from shadows with the kids and mothers as a gift.</a:t>
            </a:r>
          </a:p>
          <a:p>
            <a:pPr algn="just" defTabSz="609585" hangingPunct="1"/>
            <a:r>
              <a:rPr lang="en-US" sz="2100" kern="1200" dirty="0">
                <a:latin typeface="Calibri"/>
                <a:ea typeface="Calibri"/>
                <a:cs typeface="Calibri"/>
              </a:rPr>
              <a:t>By this game, the process of TEM microscope is learnt to the kids. </a:t>
            </a:r>
          </a:p>
        </p:txBody>
      </p:sp>
      <p:sp>
        <p:nvSpPr>
          <p:cNvPr id="26" name="Rectangle 29"/>
          <p:cNvSpPr txBox="1"/>
          <p:nvPr/>
        </p:nvSpPr>
        <p:spPr>
          <a:xfrm>
            <a:off x="530543" y="3952253"/>
            <a:ext cx="2365057" cy="1354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lvl="0" algn="l">
              <a:lnSpc>
                <a:spcPct val="100000"/>
              </a:lnSpc>
              <a:defRPr/>
            </a:pPr>
            <a:r>
              <a:rPr lang="en-US" sz="2667" kern="1200" dirty="0">
                <a:solidFill>
                  <a:srgbClr val="CB235B"/>
                </a:solidFill>
                <a:sym typeface="Helvetica Light"/>
              </a:rPr>
              <a:t>Zone:</a:t>
            </a:r>
          </a:p>
          <a:p>
            <a:pPr lvl="0" algn="l">
              <a:lnSpc>
                <a:spcPct val="100000"/>
              </a:lnSpc>
              <a:defRPr/>
            </a:pPr>
            <a:r>
              <a:rPr lang="en-US" sz="2667" kern="1200" dirty="0">
                <a:solidFill>
                  <a:srgbClr val="CB235B"/>
                </a:solidFill>
                <a:sym typeface="Helvetica Light"/>
              </a:rPr>
              <a:t>Make Nano visible!</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91500" y="4572000"/>
            <a:ext cx="7164500" cy="4572000"/>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10252">
            <a:off x="10454061" y="-81592"/>
            <a:ext cx="4433711" cy="4674622"/>
          </a:xfrm>
          <a:prstGeom prst="rect">
            <a:avLst/>
          </a:prstGeom>
        </p:spPr>
      </p:pic>
    </p:spTree>
    <p:extLst>
      <p:ext uri="{BB962C8B-B14F-4D97-AF65-F5344CB8AC3E}">
        <p14:creationId xmlns:p14="http://schemas.microsoft.com/office/powerpoint/2010/main" val="9310696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91500" y="0"/>
            <a:ext cx="7164500"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8" name="Rectangle 29"/>
          <p:cNvSpPr txBox="1"/>
          <p:nvPr/>
        </p:nvSpPr>
        <p:spPr>
          <a:xfrm>
            <a:off x="530543" y="689667"/>
            <a:ext cx="2328543" cy="675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r>
              <a:rPr lang="en-US" sz="2667" kern="1200" dirty="0"/>
              <a:t>TEM</a:t>
            </a:r>
          </a:p>
        </p:txBody>
      </p:sp>
      <p:sp>
        <p:nvSpPr>
          <p:cNvPr id="23" name="TextBox 22"/>
          <p:cNvSpPr txBox="1"/>
          <p:nvPr/>
        </p:nvSpPr>
        <p:spPr>
          <a:xfrm>
            <a:off x="3873543" y="971014"/>
            <a:ext cx="4527508" cy="4616648"/>
          </a:xfrm>
          <a:prstGeom prst="rect">
            <a:avLst/>
          </a:prstGeom>
          <a:noFill/>
        </p:spPr>
        <p:txBody>
          <a:bodyPr wrap="square" rtlCol="1">
            <a:spAutoFit/>
          </a:bodyPr>
          <a:lstStyle/>
          <a:p>
            <a:pPr algn="just" defTabSz="609585" hangingPunct="1"/>
            <a:r>
              <a:rPr lang="en-US" sz="2100" kern="1200" dirty="0">
                <a:latin typeface="Calibri"/>
                <a:ea typeface="Calibri"/>
                <a:cs typeface="Calibri"/>
              </a:rPr>
              <a:t>In this game, a group of children wear boxes and try to occupy the smallest space in the area which is marked by the line at the floor of the hall. A broadband is used by one parent or coach to check the occupied space by the kids. After several times when children are not able to stand in the specific area, the coach help them to form in the correct position and layout of the pieces.</a:t>
            </a:r>
          </a:p>
          <a:p>
            <a:pPr algn="just" defTabSz="609585" hangingPunct="1"/>
            <a:r>
              <a:rPr lang="en-US" sz="2100" kern="1200" dirty="0">
                <a:latin typeface="Calibri"/>
                <a:ea typeface="Calibri"/>
                <a:cs typeface="Calibri"/>
              </a:rPr>
              <a:t>By this game, the kids become familiar with the different synthesis approach in the </a:t>
            </a:r>
            <a:r>
              <a:rPr lang="en-US" sz="2100" kern="1200" dirty="0" err="1">
                <a:latin typeface="Calibri"/>
                <a:ea typeface="Calibri"/>
                <a:cs typeface="Calibri"/>
              </a:rPr>
              <a:t>nanoworld</a:t>
            </a:r>
            <a:r>
              <a:rPr lang="en-US" sz="2100" kern="1200" dirty="0">
                <a:latin typeface="Calibri"/>
                <a:ea typeface="Calibri"/>
                <a:cs typeface="Calibri"/>
              </a:rPr>
              <a:t>.</a:t>
            </a:r>
          </a:p>
        </p:txBody>
      </p:sp>
      <p:sp>
        <p:nvSpPr>
          <p:cNvPr id="26" name="Rectangle 29"/>
          <p:cNvSpPr txBox="1"/>
          <p:nvPr/>
        </p:nvSpPr>
        <p:spPr>
          <a:xfrm>
            <a:off x="530543" y="3952253"/>
            <a:ext cx="2365057" cy="1354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lvl="0" algn="l">
              <a:lnSpc>
                <a:spcPct val="100000"/>
              </a:lnSpc>
              <a:defRPr/>
            </a:pPr>
            <a:r>
              <a:rPr lang="en-US" sz="2667" kern="1200" dirty="0">
                <a:solidFill>
                  <a:srgbClr val="CB235B"/>
                </a:solidFill>
                <a:sym typeface="Helvetica Light"/>
              </a:rPr>
              <a:t>Zone:</a:t>
            </a:r>
          </a:p>
          <a:p>
            <a:pPr lvl="0" algn="l">
              <a:lnSpc>
                <a:spcPct val="100000"/>
              </a:lnSpc>
              <a:defRPr/>
            </a:pPr>
            <a:r>
              <a:rPr lang="en-US" sz="2667" kern="1200" dirty="0">
                <a:solidFill>
                  <a:srgbClr val="CB235B"/>
                </a:solidFill>
                <a:sym typeface="Helvetica Light"/>
              </a:rPr>
              <a:t>Make Nano visible!</a:t>
            </a:r>
          </a:p>
        </p:txBody>
      </p:sp>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91500" y="4572000"/>
            <a:ext cx="7164500" cy="4572000"/>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20028" y="-208031"/>
            <a:ext cx="3307443" cy="4988062"/>
          </a:xfrm>
          <a:prstGeom prst="rect">
            <a:avLst/>
          </a:prstGeom>
        </p:spPr>
      </p:pic>
    </p:spTree>
    <p:extLst>
      <p:ext uri="{BB962C8B-B14F-4D97-AF65-F5344CB8AC3E}">
        <p14:creationId xmlns:p14="http://schemas.microsoft.com/office/powerpoint/2010/main" val="18394684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91500" y="0"/>
            <a:ext cx="7164500"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8" name="Rectangle 29"/>
          <p:cNvSpPr txBox="1"/>
          <p:nvPr/>
        </p:nvSpPr>
        <p:spPr>
          <a:xfrm>
            <a:off x="530543" y="689667"/>
            <a:ext cx="2328543" cy="675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r>
              <a:rPr lang="en-US" sz="2667" kern="1200" dirty="0"/>
              <a:t>Scale</a:t>
            </a:r>
          </a:p>
        </p:txBody>
      </p:sp>
      <p:sp>
        <p:nvSpPr>
          <p:cNvPr id="23" name="TextBox 22"/>
          <p:cNvSpPr txBox="1"/>
          <p:nvPr/>
        </p:nvSpPr>
        <p:spPr>
          <a:xfrm>
            <a:off x="3873543" y="971014"/>
            <a:ext cx="4527508" cy="3647152"/>
          </a:xfrm>
          <a:prstGeom prst="rect">
            <a:avLst/>
          </a:prstGeom>
          <a:noFill/>
        </p:spPr>
        <p:txBody>
          <a:bodyPr wrap="square" rtlCol="1">
            <a:spAutoFit/>
          </a:bodyPr>
          <a:lstStyle/>
          <a:p>
            <a:pPr algn="just" defTabSz="609585" hangingPunct="1"/>
            <a:r>
              <a:rPr lang="en-US" sz="2100" kern="1200" dirty="0">
                <a:latin typeface="Calibri"/>
                <a:ea typeface="Calibri"/>
                <a:cs typeface="Calibri"/>
              </a:rPr>
              <a:t>Initially, one of the puzzles is selected and put on the ground. Then the kids search on the puzzle by the big magnifier to find the next puzzle picture or symbol which has been scaled down. When they can find the next puzzle symbol, the children try to find the related puzzle. This procedure will continue to complete the big puzzle.</a:t>
            </a:r>
          </a:p>
          <a:p>
            <a:pPr algn="just" defTabSz="609585" hangingPunct="1"/>
            <a:r>
              <a:rPr lang="en-US" sz="2100" kern="1200" dirty="0">
                <a:latin typeface="Calibri"/>
                <a:ea typeface="Calibri"/>
                <a:cs typeface="Calibri"/>
              </a:rPr>
              <a:t>By this game, the concept of the scale is learnt to the kids. </a:t>
            </a:r>
          </a:p>
        </p:txBody>
      </p:sp>
      <p:sp>
        <p:nvSpPr>
          <p:cNvPr id="26" name="Rectangle 29"/>
          <p:cNvSpPr txBox="1"/>
          <p:nvPr/>
        </p:nvSpPr>
        <p:spPr>
          <a:xfrm>
            <a:off x="530543" y="3952253"/>
            <a:ext cx="2365057" cy="1354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lvl="0" algn="l">
              <a:lnSpc>
                <a:spcPct val="100000"/>
              </a:lnSpc>
              <a:defRPr/>
            </a:pPr>
            <a:r>
              <a:rPr lang="en-US" sz="2667" kern="1200" dirty="0">
                <a:solidFill>
                  <a:srgbClr val="CB235B"/>
                </a:solidFill>
                <a:sym typeface="Helvetica Light"/>
              </a:rPr>
              <a:t>Zone:</a:t>
            </a:r>
          </a:p>
          <a:p>
            <a:pPr lvl="0" algn="l">
              <a:lnSpc>
                <a:spcPct val="100000"/>
              </a:lnSpc>
              <a:defRPr/>
            </a:pPr>
            <a:r>
              <a:rPr lang="en-US" sz="2667" kern="1200" dirty="0">
                <a:solidFill>
                  <a:srgbClr val="CB235B"/>
                </a:solidFill>
                <a:sym typeface="Helvetica Light"/>
              </a:rPr>
              <a:t>Make Nano visible!</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91500" y="4572000"/>
            <a:ext cx="7164500" cy="4572000"/>
          </a:xfrm>
          <a:prstGeom prst="rect">
            <a:avLst/>
          </a:prstGeom>
        </p:spPr>
      </p:pic>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96551" y="-190501"/>
            <a:ext cx="3790949" cy="4803513"/>
          </a:xfrm>
          <a:prstGeom prst="rect">
            <a:avLst/>
          </a:prstGeom>
        </p:spPr>
      </p:pic>
    </p:spTree>
    <p:extLst>
      <p:ext uri="{BB962C8B-B14F-4D97-AF65-F5344CB8AC3E}">
        <p14:creationId xmlns:p14="http://schemas.microsoft.com/office/powerpoint/2010/main" val="11666810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email">
            <a:extLst>
              <a:ext uri="{28A0092B-C50C-407E-A947-70E740481C1C}">
                <a14:useLocalDpi xmlns:a14="http://schemas.microsoft.com/office/drawing/2010/main"/>
              </a:ext>
            </a:extLst>
          </a:blip>
          <a:srcRect b="-418"/>
          <a:stretch/>
        </p:blipFill>
        <p:spPr>
          <a:xfrm>
            <a:off x="7315200" y="0"/>
            <a:ext cx="8940800" cy="9162762"/>
          </a:xfrm>
          <a:prstGeom prst="rect">
            <a:avLst/>
          </a:prstGeom>
        </p:spPr>
      </p:pic>
      <p:sp>
        <p:nvSpPr>
          <p:cNvPr id="8" name="Rectangle 29"/>
          <p:cNvSpPr txBox="1"/>
          <p:nvPr/>
        </p:nvSpPr>
        <p:spPr>
          <a:xfrm>
            <a:off x="530543" y="689667"/>
            <a:ext cx="2328543" cy="21752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nSpc>
                <a:spcPct val="150000"/>
              </a:lnSpc>
              <a:defRPr sz="2000" b="1">
                <a:solidFill>
                  <a:srgbClr val="13405B"/>
                </a:solidFill>
                <a:latin typeface="Calibri"/>
                <a:ea typeface="Calibri"/>
                <a:cs typeface="Calibri"/>
                <a:sym typeface="Calibri"/>
              </a:defRPr>
            </a:lvl1pPr>
          </a:lstStyle>
          <a:p>
            <a:pPr algn="l" defTabSz="609585" hangingPunct="1">
              <a:lnSpc>
                <a:spcPct val="100000"/>
              </a:lnSpc>
            </a:pPr>
            <a:r>
              <a:rPr lang="en-US" sz="2667" kern="1200" dirty="0"/>
              <a:t>How can we attract and return back the audiences to the Nano Park?</a:t>
            </a:r>
          </a:p>
        </p:txBody>
      </p:sp>
      <p:sp>
        <p:nvSpPr>
          <p:cNvPr id="13" name="Shape 238" descr="Shape 395"/>
          <p:cNvSpPr/>
          <p:nvPr/>
        </p:nvSpPr>
        <p:spPr>
          <a:xfrm>
            <a:off x="3644239" y="749817"/>
            <a:ext cx="2646318" cy="622391"/>
          </a:xfrm>
          <a:prstGeom prst="rect">
            <a:avLst/>
          </a:prstGeom>
          <a:ln w="3175">
            <a:miter lim="400000"/>
          </a:ln>
          <a:extLst>
            <a:ext uri="{C572A759-6A51-4108-AA02-DFA0A04FC94B}">
              <ma14:wrappingTextBoxFlag xmlns:ma14="http://schemas.microsoft.com/office/mac/drawingml/2011/main" xmlns="" val="1"/>
            </a:ext>
          </a:extLst>
        </p:spPr>
        <p:txBody>
          <a:bodyPr wrap="square" lIns="33866" tIns="33866" rIns="33866" bIns="33866" anchor="ctr">
            <a:spAutoFit/>
          </a:bodyPr>
          <a:lstStyle/>
          <a:p>
            <a:pPr marL="0" marR="0" lvl="0" indent="0" algn="l" defTabSz="550333" rtl="0" eaLnBrk="1" fontAlgn="auto" latinLnBrk="0" hangingPunct="0">
              <a:lnSpc>
                <a:spcPct val="100000"/>
              </a:lnSpc>
              <a:spcBef>
                <a:spcPts val="0"/>
              </a:spcBef>
              <a:spcAft>
                <a:spcPts val="0"/>
              </a:spcAft>
              <a:buClrTx/>
              <a:buSzTx/>
              <a:buFontTx/>
              <a:buNone/>
              <a:tabLst/>
              <a:defRPr sz="3600">
                <a:latin typeface="Helvetica Neue"/>
                <a:ea typeface="Helvetica Neue"/>
                <a:cs typeface="Helvetica Neue"/>
                <a:sym typeface="Helvetica Neue"/>
              </a:defRPr>
            </a:pPr>
            <a:r>
              <a:rPr kumimoji="0" lang="en-US" sz="3600" b="0" i="0" u="none" strike="noStrike" kern="0" cap="none" spc="0" normalizeH="0" baseline="0" noProof="0" dirty="0">
                <a:ln>
                  <a:noFill/>
                </a:ln>
                <a:solidFill>
                  <a:srgbClr val="FFFFFF"/>
                </a:solidFill>
                <a:effectLst/>
                <a:uLnTx/>
                <a:uFillTx/>
                <a:latin typeface="High Tower Text" panose="02040502050506030303" pitchFamily="18" charset="0"/>
                <a:cs typeface="0 Aria" panose="00000400000000000000" pitchFamily="2" charset="-78"/>
                <a:sym typeface="Helvetica Neue"/>
              </a:rPr>
              <a:t>Mobile App</a:t>
            </a:r>
            <a:endParaRPr kumimoji="0" sz="3600" b="0" i="0" u="none" strike="noStrike" kern="0" cap="none" spc="0" normalizeH="0" baseline="0" noProof="0" dirty="0">
              <a:ln>
                <a:noFill/>
              </a:ln>
              <a:solidFill>
                <a:srgbClr val="FFFFFF"/>
              </a:solidFill>
              <a:effectLst/>
              <a:uLnTx/>
              <a:uFillTx/>
              <a:latin typeface="High Tower Text" panose="02040502050506030303" pitchFamily="18" charset="0"/>
              <a:cs typeface="0 Aria" panose="00000400000000000000" pitchFamily="2" charset="-78"/>
              <a:sym typeface="Helvetica Neue"/>
            </a:endParaRPr>
          </a:p>
        </p:txBody>
      </p:sp>
      <p:sp>
        <p:nvSpPr>
          <p:cNvPr id="14" name="TextBox 13"/>
          <p:cNvSpPr txBox="1"/>
          <p:nvPr/>
        </p:nvSpPr>
        <p:spPr>
          <a:xfrm>
            <a:off x="3644239" y="1429488"/>
            <a:ext cx="3347111" cy="129950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just" defTabSz="550333"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High Tower Text" panose="02040502050506030303" pitchFamily="18" charset="0"/>
                <a:sym typeface="Helvetica Light"/>
              </a:rPr>
              <a:t>A mobile app will designed with the attractive and interactive games to be keep in touch with kids</a:t>
            </a:r>
          </a:p>
        </p:txBody>
      </p:sp>
      <p:sp>
        <p:nvSpPr>
          <p:cNvPr id="15" name="Shape 238" descr="Shape 395"/>
          <p:cNvSpPr/>
          <p:nvPr/>
        </p:nvSpPr>
        <p:spPr>
          <a:xfrm>
            <a:off x="3526752" y="6448862"/>
            <a:ext cx="1750898" cy="622391"/>
          </a:xfrm>
          <a:prstGeom prst="rect">
            <a:avLst/>
          </a:prstGeom>
          <a:ln w="3175">
            <a:miter lim="400000"/>
          </a:ln>
          <a:extLst>
            <a:ext uri="{C572A759-6A51-4108-AA02-DFA0A04FC94B}">
              <ma14:wrappingTextBoxFlag xmlns:ma14="http://schemas.microsoft.com/office/mac/drawingml/2011/main" xmlns="" val="1"/>
            </a:ext>
          </a:extLst>
        </p:spPr>
        <p:txBody>
          <a:bodyPr wrap="square" lIns="33866" tIns="33866" rIns="33866" bIns="33866" anchor="ctr">
            <a:spAutoFit/>
          </a:bodyPr>
          <a:lstStyle/>
          <a:p>
            <a:pPr marL="0" marR="0" lvl="0" indent="0" algn="l" defTabSz="550333" rtl="0" eaLnBrk="1" fontAlgn="auto" latinLnBrk="0" hangingPunct="0">
              <a:lnSpc>
                <a:spcPct val="100000"/>
              </a:lnSpc>
              <a:spcBef>
                <a:spcPts val="0"/>
              </a:spcBef>
              <a:spcAft>
                <a:spcPts val="0"/>
              </a:spcAft>
              <a:buClrTx/>
              <a:buSzTx/>
              <a:buFontTx/>
              <a:buNone/>
              <a:tabLst/>
              <a:defRPr sz="3600">
                <a:latin typeface="Helvetica Neue"/>
                <a:ea typeface="Helvetica Neue"/>
                <a:cs typeface="Helvetica Neue"/>
                <a:sym typeface="Helvetica Neue"/>
              </a:defRPr>
            </a:pPr>
            <a:r>
              <a:rPr kumimoji="0" lang="en-US" sz="3600" b="0" i="0" u="none" strike="noStrike" kern="0" cap="none" spc="0" normalizeH="0" baseline="0" noProof="0" dirty="0">
                <a:ln>
                  <a:noFill/>
                </a:ln>
                <a:solidFill>
                  <a:srgbClr val="FFFFFF"/>
                </a:solidFill>
                <a:effectLst/>
                <a:uLnTx/>
                <a:uFillTx/>
                <a:latin typeface="High Tower Text" panose="02040502050506030303" pitchFamily="18" charset="0"/>
                <a:cs typeface="B Nazanin" panose="00000400000000000000" pitchFamily="2" charset="-78"/>
                <a:sym typeface="Helvetica Neue"/>
              </a:rPr>
              <a:t>Events</a:t>
            </a:r>
            <a:endParaRPr kumimoji="0" sz="3600" b="0" i="0" u="none" strike="noStrike" kern="0" cap="none" spc="0" normalizeH="0" baseline="0" noProof="0" dirty="0">
              <a:ln>
                <a:noFill/>
              </a:ln>
              <a:solidFill>
                <a:srgbClr val="FFFFFF"/>
              </a:solidFill>
              <a:effectLst/>
              <a:uLnTx/>
              <a:uFillTx/>
              <a:latin typeface="High Tower Text" panose="02040502050506030303" pitchFamily="18" charset="0"/>
              <a:cs typeface="B Nazanin" panose="00000400000000000000" pitchFamily="2" charset="-78"/>
              <a:sym typeface="Helvetica Neue"/>
            </a:endParaRPr>
          </a:p>
        </p:txBody>
      </p:sp>
      <p:sp>
        <p:nvSpPr>
          <p:cNvPr id="16" name="Shape 238" descr="Shape 395"/>
          <p:cNvSpPr/>
          <p:nvPr/>
        </p:nvSpPr>
        <p:spPr>
          <a:xfrm>
            <a:off x="3568113" y="3253780"/>
            <a:ext cx="3556587" cy="1176389"/>
          </a:xfrm>
          <a:prstGeom prst="rect">
            <a:avLst/>
          </a:prstGeom>
          <a:ln w="3175">
            <a:miter lim="400000"/>
          </a:ln>
          <a:extLst>
            <a:ext uri="{C572A759-6A51-4108-AA02-DFA0A04FC94B}">
              <ma14:wrappingTextBoxFlag xmlns:ma14="http://schemas.microsoft.com/office/mac/drawingml/2011/main" xmlns="" val="1"/>
            </a:ext>
          </a:extLst>
        </p:spPr>
        <p:txBody>
          <a:bodyPr wrap="square" lIns="33866" tIns="33866" rIns="33866" bIns="33866" anchor="ctr">
            <a:spAutoFit/>
          </a:bodyPr>
          <a:lstStyle/>
          <a:p>
            <a:pPr marL="0" marR="0" lvl="0" indent="0" algn="l" defTabSz="550333" rtl="0" eaLnBrk="1" fontAlgn="auto" latinLnBrk="0" hangingPunct="0">
              <a:lnSpc>
                <a:spcPct val="100000"/>
              </a:lnSpc>
              <a:spcBef>
                <a:spcPts val="0"/>
              </a:spcBef>
              <a:spcAft>
                <a:spcPts val="0"/>
              </a:spcAft>
              <a:buClrTx/>
              <a:buSzTx/>
              <a:buFontTx/>
              <a:buNone/>
              <a:tabLst/>
              <a:defRPr sz="3600">
                <a:latin typeface="Helvetica Neue"/>
                <a:ea typeface="Helvetica Neue"/>
                <a:cs typeface="Helvetica Neue"/>
                <a:sym typeface="Helvetica Neue"/>
              </a:defRPr>
            </a:pPr>
            <a:r>
              <a:rPr kumimoji="0" lang="en-US" b="0" i="0" u="none" strike="noStrike" kern="0" cap="none" spc="0" normalizeH="0" baseline="0" noProof="0" dirty="0">
                <a:ln>
                  <a:noFill/>
                </a:ln>
                <a:solidFill>
                  <a:srgbClr val="FFFFFF"/>
                </a:solidFill>
                <a:effectLst/>
                <a:uLnTx/>
                <a:uFillTx/>
                <a:latin typeface="High Tower Text" panose="02040502050506030303" pitchFamily="18" charset="0"/>
                <a:cs typeface="B Nazanin" panose="00000400000000000000" pitchFamily="2" charset="-78"/>
                <a:sym typeface="Helvetica Neue"/>
              </a:rPr>
              <a:t>Holiday Workshops</a:t>
            </a:r>
            <a:endParaRPr kumimoji="0" b="0" i="0" u="none" strike="noStrike" kern="0" cap="none" spc="0" normalizeH="0" baseline="0" noProof="0" dirty="0">
              <a:ln>
                <a:noFill/>
              </a:ln>
              <a:solidFill>
                <a:srgbClr val="FFFFFF"/>
              </a:solidFill>
              <a:effectLst/>
              <a:uLnTx/>
              <a:uFillTx/>
              <a:latin typeface="High Tower Text" panose="02040502050506030303" pitchFamily="18" charset="0"/>
              <a:cs typeface="B Nazanin" panose="00000400000000000000" pitchFamily="2" charset="-78"/>
              <a:sym typeface="Helvetica Neue"/>
            </a:endParaRPr>
          </a:p>
        </p:txBody>
      </p:sp>
      <p:sp>
        <p:nvSpPr>
          <p:cNvPr id="17" name="TextBox 16"/>
          <p:cNvSpPr txBox="1"/>
          <p:nvPr/>
        </p:nvSpPr>
        <p:spPr>
          <a:xfrm>
            <a:off x="3568113" y="4487449"/>
            <a:ext cx="3423237" cy="129950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just" defTabSz="550333"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High Tower Text" panose="02040502050506030303" pitchFamily="18" charset="0"/>
                <a:sym typeface="Helvetica Light"/>
              </a:rPr>
              <a:t>Some amazing and educational workshops could hold in the holidays to return back the interested children.</a:t>
            </a:r>
          </a:p>
        </p:txBody>
      </p:sp>
      <p:sp>
        <p:nvSpPr>
          <p:cNvPr id="18" name="TextBox 17"/>
          <p:cNvSpPr txBox="1"/>
          <p:nvPr/>
        </p:nvSpPr>
        <p:spPr>
          <a:xfrm>
            <a:off x="3526753" y="7071253"/>
            <a:ext cx="3464598" cy="160727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lvl="0" indent="0" algn="just" defTabSz="550333"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High Tower Text" panose="02040502050506030303" pitchFamily="18" charset="0"/>
                <a:sym typeface="Helvetica Light"/>
              </a:rPr>
              <a:t>Seasonal  and annual events with different type of subjects and competitions in the field of nanotechnology, could gather the participants.  </a:t>
            </a:r>
          </a:p>
        </p:txBody>
      </p:sp>
    </p:spTree>
    <p:extLst>
      <p:ext uri="{BB962C8B-B14F-4D97-AF65-F5344CB8AC3E}">
        <p14:creationId xmlns:p14="http://schemas.microsoft.com/office/powerpoint/2010/main" val="38577490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46121" y="1"/>
            <a:ext cx="6507480" cy="457200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46121" y="4571999"/>
            <a:ext cx="6502401" cy="4571999"/>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53598" y="0"/>
            <a:ext cx="6502401" cy="4572000"/>
          </a:xfrm>
          <a:prstGeom prst="rect">
            <a:avLst/>
          </a:prstGeom>
        </p:spPr>
      </p:pic>
    </p:spTree>
    <p:extLst>
      <p:ext uri="{BB962C8B-B14F-4D97-AF65-F5344CB8AC3E}">
        <p14:creationId xmlns:p14="http://schemas.microsoft.com/office/powerpoint/2010/main" val="26515807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6502400" cy="9144000"/>
          </a:xfrm>
          <a:prstGeom prst="rect">
            <a:avLst/>
          </a:prstGeom>
          <a:solidFill>
            <a:srgbClr val="134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panose="020B0503020102020204"/>
              <a:ea typeface="+mn-ea"/>
              <a:cs typeface="+mn-cs"/>
              <a:sym typeface="Helvetica Light"/>
            </a:endParaRPr>
          </a:p>
        </p:txBody>
      </p:sp>
      <p:sp>
        <p:nvSpPr>
          <p:cNvPr id="3" name="Rectangle 29"/>
          <p:cNvSpPr txBox="1"/>
          <p:nvPr/>
        </p:nvSpPr>
        <p:spPr>
          <a:xfrm>
            <a:off x="7048311" y="3243618"/>
            <a:ext cx="2480860" cy="2554225"/>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rIns="60959">
            <a:spAutoFit/>
          </a:bodyPr>
          <a:lstStyle>
            <a:lvl1pPr>
              <a:lnSpc>
                <a:spcPct val="150000"/>
              </a:lnSpc>
              <a:defRPr sz="1900" b="1">
                <a:solidFill>
                  <a:srgbClr val="13405B"/>
                </a:solidFill>
                <a:latin typeface="Calibri"/>
                <a:ea typeface="Calibri"/>
                <a:cs typeface="Calibri"/>
                <a:sym typeface="Calibri"/>
              </a:defRPr>
            </a:lvl1p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13405B"/>
                </a:solidFill>
                <a:effectLst/>
                <a:uLnTx/>
                <a:uFillTx/>
                <a:latin typeface="Calibri"/>
                <a:cs typeface="Calibri"/>
                <a:sym typeface="Calibri"/>
              </a:rPr>
              <a:t>TAVANA</a:t>
            </a:r>
          </a:p>
          <a:p>
            <a:pPr marL="0" marR="0" lvl="0" indent="0" algn="l" defTabSz="609585" rtl="0" eaLnBrk="1" fontAlgn="auto" latinLnBrk="0" hangingPunct="1">
              <a:lnSpc>
                <a:spcPct val="15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13405B"/>
                </a:solidFill>
                <a:effectLst/>
                <a:uLnTx/>
                <a:uFillTx/>
                <a:latin typeface="Calibri"/>
                <a:cs typeface="Calibri"/>
                <a:sym typeface="Calibri"/>
              </a:rPr>
              <a:t>+98 21 77 38 8060</a:t>
            </a:r>
          </a:p>
          <a:p>
            <a:pPr marL="0" marR="0" lvl="0" indent="0" algn="l" defTabSz="609585" rtl="0" eaLnBrk="1" fontAlgn="auto" latinLnBrk="0" hangingPunct="1">
              <a:lnSpc>
                <a:spcPct val="15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13405B"/>
                </a:solidFill>
                <a:effectLst/>
                <a:uLnTx/>
                <a:uFillTx/>
                <a:latin typeface="Calibri"/>
                <a:cs typeface="Calibri"/>
                <a:sym typeface="Calibri"/>
              </a:rPr>
              <a:t>+98 182 0621 2392</a:t>
            </a:r>
          </a:p>
          <a:p>
            <a:pPr marL="0" marR="0" lvl="0" indent="0" algn="l" defTabSz="609585" rtl="0" eaLnBrk="1" fontAlgn="auto" latinLnBrk="0" hangingPunct="1">
              <a:lnSpc>
                <a:spcPct val="15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13405B"/>
                </a:solidFill>
                <a:effectLst/>
                <a:uLnTx/>
                <a:uFillTx/>
                <a:latin typeface="Calibri"/>
                <a:cs typeface="Calibri"/>
                <a:sym typeface="Calibri"/>
              </a:rPr>
              <a:t>info@tavanalab.ir</a:t>
            </a:r>
          </a:p>
          <a:p>
            <a:pPr marL="0" marR="0" lvl="0" indent="0" algn="l" defTabSz="609585" rtl="0" eaLnBrk="1" fontAlgn="auto" latinLnBrk="0" hangingPunct="1">
              <a:lnSpc>
                <a:spcPct val="15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13405B"/>
                </a:solidFill>
                <a:effectLst/>
                <a:uLnTx/>
                <a:uFillTx/>
                <a:latin typeface="Calibri"/>
                <a:cs typeface="Calibri"/>
                <a:sym typeface="Calibri"/>
              </a:rPr>
              <a:t>www.tavanalab.ir</a:t>
            </a:r>
          </a:p>
        </p:txBody>
      </p:sp>
      <p:sp>
        <p:nvSpPr>
          <p:cNvPr id="6" name="Rectangle 5"/>
          <p:cNvSpPr/>
          <p:nvPr/>
        </p:nvSpPr>
        <p:spPr>
          <a:xfrm>
            <a:off x="0" y="6096000"/>
            <a:ext cx="16256000" cy="3048000"/>
          </a:xfrm>
          <a:prstGeom prst="rect">
            <a:avLst/>
          </a:prstGeom>
          <a:solidFill>
            <a:srgbClr val="459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Franklin Gothic Book" panose="020B0503020102020204"/>
              <a:ea typeface="+mn-ea"/>
              <a:cs typeface="+mn-cs"/>
              <a:sym typeface="Helvetica Light"/>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48312" y="1034780"/>
            <a:ext cx="1718073" cy="1349029"/>
          </a:xfrm>
          <a:prstGeom prst="rect">
            <a:avLst/>
          </a:prstGeom>
        </p:spPr>
      </p:pic>
    </p:spTree>
    <p:extLst>
      <p:ext uri="{BB962C8B-B14F-4D97-AF65-F5344CB8AC3E}">
        <p14:creationId xmlns:p14="http://schemas.microsoft.com/office/powerpoint/2010/main" val="681458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9"/>
          <p:cNvSpPr txBox="1"/>
          <p:nvPr/>
        </p:nvSpPr>
        <p:spPr>
          <a:xfrm>
            <a:off x="530543" y="689668"/>
            <a:ext cx="2328541" cy="13236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rIns="60959">
            <a:spAutoFit/>
          </a:bodyPr>
          <a:lstStyle>
            <a:lvl1pPr>
              <a:lnSpc>
                <a:spcPct val="150000"/>
              </a:lnSpc>
              <a:defRPr sz="1900" b="1">
                <a:solidFill>
                  <a:srgbClr val="13405B"/>
                </a:solidFill>
                <a:latin typeface="Calibri"/>
                <a:ea typeface="Calibri"/>
                <a:cs typeface="Calibri"/>
                <a:sym typeface="Calibri"/>
              </a:defRPr>
            </a:lvl1pPr>
          </a:lstStyle>
          <a:p>
            <a:pPr algn="l" defTabSz="609585" hangingPunct="1"/>
            <a:r>
              <a:rPr lang="en-US" sz="2667" kern="1200" dirty="0">
                <a:solidFill>
                  <a:prstClr val="white"/>
                </a:solidFill>
              </a:rPr>
              <a:t>TAVANA</a:t>
            </a:r>
          </a:p>
          <a:p>
            <a:pPr algn="l" defTabSz="609585" hangingPunct="1"/>
            <a:r>
              <a:rPr lang="en-US" sz="2667" kern="1200" dirty="0">
                <a:solidFill>
                  <a:prstClr val="white"/>
                </a:solidFill>
              </a:rPr>
              <a:t>Products</a:t>
            </a:r>
          </a:p>
        </p:txBody>
      </p:sp>
      <p:sp>
        <p:nvSpPr>
          <p:cNvPr id="5" name="Rectangle 4"/>
          <p:cNvSpPr/>
          <p:nvPr/>
        </p:nvSpPr>
        <p:spPr>
          <a:xfrm>
            <a:off x="3986851" y="4320989"/>
            <a:ext cx="1876152" cy="420564"/>
          </a:xfrm>
          <a:prstGeom prst="rect">
            <a:avLst/>
          </a:prstGeom>
        </p:spPr>
        <p:txBody>
          <a:bodyPr wrap="square">
            <a:spAutoFit/>
          </a:bodyPr>
          <a:lstStyle/>
          <a:p>
            <a:pPr lvl="1" indent="0" algn="l" defTabSz="609585" hangingPunct="1"/>
            <a:r>
              <a:rPr lang="en-US" sz="2133" kern="1200" dirty="0">
                <a:solidFill>
                  <a:srgbClr val="13405B"/>
                </a:solidFill>
                <a:latin typeface="Calibri" panose="020F0502020204030204" pitchFamily="34" charset="0"/>
                <a:cs typeface="Calibri" panose="020F0502020204030204" pitchFamily="34" charset="0"/>
              </a:rPr>
              <a:t>Expositive Kits</a:t>
            </a:r>
          </a:p>
        </p:txBody>
      </p:sp>
      <p:sp>
        <p:nvSpPr>
          <p:cNvPr id="9" name="Rectangle 8"/>
          <p:cNvSpPr/>
          <p:nvPr/>
        </p:nvSpPr>
        <p:spPr>
          <a:xfrm>
            <a:off x="530544" y="4320989"/>
            <a:ext cx="2121625" cy="420564"/>
          </a:xfrm>
          <a:prstGeom prst="rect">
            <a:avLst/>
          </a:prstGeom>
        </p:spPr>
        <p:txBody>
          <a:bodyPr wrap="square">
            <a:spAutoFit/>
          </a:bodyPr>
          <a:lstStyle/>
          <a:p>
            <a:pPr algn="l" defTabSz="609585" hangingPunct="1"/>
            <a:r>
              <a:rPr lang="en-US" sz="2133" kern="1200" dirty="0">
                <a:solidFill>
                  <a:prstClr val="white"/>
                </a:solidFill>
                <a:latin typeface="Franklin Gothic Book" panose="020B0503020102020204"/>
                <a:cs typeface="B Nazanin" panose="00000400000000000000" pitchFamily="2" charset="-78"/>
              </a:rPr>
              <a:t>Learning Kits</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502401" y="-1"/>
            <a:ext cx="3253684" cy="3048001"/>
          </a:xfrm>
          <a:prstGeom prst="rect">
            <a:avLst/>
          </a:prstGeom>
        </p:spPr>
      </p:pic>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53601" y="0"/>
            <a:ext cx="3260992" cy="3048000"/>
          </a:xfrm>
          <a:prstGeom prst="rect">
            <a:avLst/>
          </a:prstGeom>
        </p:spPr>
      </p:pic>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009957" y="0"/>
            <a:ext cx="3255839" cy="3048000"/>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720114" y="6126653"/>
            <a:ext cx="4545681" cy="3030455"/>
          </a:xfrm>
          <a:prstGeom prst="rect">
            <a:avLst/>
          </a:prstGeom>
        </p:spPr>
      </p:pic>
      <p:pic>
        <p:nvPicPr>
          <p:cNvPr id="4" name="Picture 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3000034" y="3061107"/>
            <a:ext cx="3275681" cy="3052439"/>
          </a:xfrm>
          <a:prstGeom prst="rect">
            <a:avLst/>
          </a:prstGeom>
        </p:spPr>
      </p:pic>
      <p:pic>
        <p:nvPicPr>
          <p:cNvPr id="6" name="Picture 5"/>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569318" y="3061107"/>
            <a:ext cx="3228351" cy="3028872"/>
          </a:xfrm>
          <a:prstGeom prst="rect">
            <a:avLst/>
          </a:prstGeom>
        </p:spPr>
      </p:pic>
      <p:pic>
        <p:nvPicPr>
          <p:cNvPr id="13" name="Picture 12"/>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521985" y="6113544"/>
            <a:ext cx="5182212" cy="3043563"/>
          </a:xfrm>
          <a:prstGeom prst="rect">
            <a:avLst/>
          </a:prstGeom>
        </p:spPr>
      </p:pic>
      <p:pic>
        <p:nvPicPr>
          <p:cNvPr id="14" name="Picture 13"/>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9753601" y="3061107"/>
            <a:ext cx="3260993" cy="3034893"/>
          </a:xfrm>
          <a:prstGeom prst="rect">
            <a:avLst/>
          </a:prstGeom>
        </p:spPr>
      </p:pic>
    </p:spTree>
    <p:extLst>
      <p:ext uri="{BB962C8B-B14F-4D97-AF65-F5344CB8AC3E}">
        <p14:creationId xmlns:p14="http://schemas.microsoft.com/office/powerpoint/2010/main" val="1569647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9"/>
          <p:cNvSpPr txBox="1"/>
          <p:nvPr/>
        </p:nvSpPr>
        <p:spPr>
          <a:xfrm>
            <a:off x="530543" y="689668"/>
            <a:ext cx="2328541" cy="13236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rIns="60959">
            <a:spAutoFit/>
          </a:bodyPr>
          <a:lstStyle>
            <a:lvl1pPr>
              <a:lnSpc>
                <a:spcPct val="150000"/>
              </a:lnSpc>
              <a:defRPr sz="1900" b="1">
                <a:solidFill>
                  <a:srgbClr val="13405B"/>
                </a:solidFill>
                <a:latin typeface="Calibri"/>
                <a:ea typeface="Calibri"/>
                <a:cs typeface="Calibri"/>
                <a:sym typeface="Calibri"/>
              </a:defRPr>
            </a:lvl1pPr>
          </a:lstStyle>
          <a:p>
            <a:pPr algn="l" defTabSz="609585" hangingPunct="1"/>
            <a:r>
              <a:rPr lang="en-US" sz="2667" kern="1200" dirty="0">
                <a:solidFill>
                  <a:prstClr val="white"/>
                </a:solidFill>
              </a:rPr>
              <a:t>TAVANA</a:t>
            </a:r>
          </a:p>
          <a:p>
            <a:pPr algn="l" defTabSz="609585" hangingPunct="1"/>
            <a:r>
              <a:rPr lang="en-US" sz="2667" kern="1200" dirty="0">
                <a:solidFill>
                  <a:prstClr val="white"/>
                </a:solidFill>
              </a:rPr>
              <a:t>Products</a:t>
            </a:r>
          </a:p>
        </p:txBody>
      </p:sp>
      <p:sp>
        <p:nvSpPr>
          <p:cNvPr id="5" name="Rectangle 4"/>
          <p:cNvSpPr/>
          <p:nvPr/>
        </p:nvSpPr>
        <p:spPr>
          <a:xfrm>
            <a:off x="3928093" y="4346298"/>
            <a:ext cx="2138529" cy="420564"/>
          </a:xfrm>
          <a:prstGeom prst="rect">
            <a:avLst/>
          </a:prstGeom>
        </p:spPr>
        <p:txBody>
          <a:bodyPr wrap="square">
            <a:spAutoFit/>
          </a:bodyPr>
          <a:lstStyle/>
          <a:p>
            <a:pPr lvl="1" indent="0" algn="l" defTabSz="609585" hangingPunct="1"/>
            <a:r>
              <a:rPr lang="en-US" sz="2133" kern="1200" dirty="0">
                <a:solidFill>
                  <a:srgbClr val="13405B"/>
                </a:solidFill>
                <a:latin typeface="Calibri" panose="020F0502020204030204" pitchFamily="34" charset="0"/>
                <a:cs typeface="Calibri" panose="020F0502020204030204" pitchFamily="34" charset="0"/>
              </a:rPr>
              <a:t>Educational Kits</a:t>
            </a:r>
          </a:p>
        </p:txBody>
      </p:sp>
      <p:sp>
        <p:nvSpPr>
          <p:cNvPr id="9" name="Rectangle 8"/>
          <p:cNvSpPr/>
          <p:nvPr/>
        </p:nvSpPr>
        <p:spPr>
          <a:xfrm>
            <a:off x="530544" y="4320989"/>
            <a:ext cx="2121625" cy="420564"/>
          </a:xfrm>
          <a:prstGeom prst="rect">
            <a:avLst/>
          </a:prstGeom>
        </p:spPr>
        <p:txBody>
          <a:bodyPr wrap="square">
            <a:spAutoFit/>
          </a:bodyPr>
          <a:lstStyle/>
          <a:p>
            <a:pPr algn="l" defTabSz="609585" hangingPunct="1"/>
            <a:r>
              <a:rPr lang="en-US" sz="2133" kern="1200" dirty="0">
                <a:solidFill>
                  <a:prstClr val="white"/>
                </a:solidFill>
                <a:latin typeface="Franklin Gothic Book" panose="020B0503020102020204"/>
                <a:cs typeface="B Nazanin" panose="00000400000000000000" pitchFamily="2" charset="-78"/>
              </a:rPr>
              <a:t>Learning Kits</a:t>
            </a:r>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94373" y="0"/>
            <a:ext cx="9761627" cy="4575763"/>
          </a:xfrm>
          <a:prstGeom prst="rect">
            <a:avLst/>
          </a:prstGeom>
        </p:spPr>
      </p:pic>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02400" y="4575763"/>
            <a:ext cx="9753600" cy="4805087"/>
          </a:xfrm>
          <a:prstGeom prst="rect">
            <a:avLst/>
          </a:prstGeom>
        </p:spPr>
      </p:pic>
    </p:spTree>
    <p:extLst>
      <p:ext uri="{BB962C8B-B14F-4D97-AF65-F5344CB8AC3E}">
        <p14:creationId xmlns:p14="http://schemas.microsoft.com/office/powerpoint/2010/main" val="3064550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9"/>
          <p:cNvSpPr txBox="1"/>
          <p:nvPr/>
        </p:nvSpPr>
        <p:spPr>
          <a:xfrm>
            <a:off x="530543" y="689668"/>
            <a:ext cx="2328541" cy="13236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rIns="60959">
            <a:spAutoFit/>
          </a:bodyPr>
          <a:lstStyle>
            <a:lvl1pPr>
              <a:lnSpc>
                <a:spcPct val="150000"/>
              </a:lnSpc>
              <a:defRPr sz="1900" b="1">
                <a:solidFill>
                  <a:srgbClr val="13405B"/>
                </a:solidFill>
                <a:latin typeface="Calibri"/>
                <a:ea typeface="Calibri"/>
                <a:cs typeface="Calibri"/>
                <a:sym typeface="Calibri"/>
              </a:defRPr>
            </a:lvl1pPr>
          </a:lstStyle>
          <a:p>
            <a:pPr algn="l" defTabSz="609585" hangingPunct="1"/>
            <a:r>
              <a:rPr lang="en-US" sz="2667" kern="1200" dirty="0">
                <a:solidFill>
                  <a:prstClr val="white"/>
                </a:solidFill>
              </a:rPr>
              <a:t>TAVANA</a:t>
            </a:r>
          </a:p>
          <a:p>
            <a:pPr algn="l" defTabSz="609585" hangingPunct="1"/>
            <a:r>
              <a:rPr lang="en-US" sz="2667" kern="1200" dirty="0">
                <a:solidFill>
                  <a:prstClr val="white"/>
                </a:solidFill>
              </a:rPr>
              <a:t>Products</a:t>
            </a:r>
          </a:p>
        </p:txBody>
      </p:sp>
      <p:sp>
        <p:nvSpPr>
          <p:cNvPr id="5" name="Rectangle 4"/>
          <p:cNvSpPr/>
          <p:nvPr/>
        </p:nvSpPr>
        <p:spPr>
          <a:xfrm>
            <a:off x="3928093" y="3828546"/>
            <a:ext cx="2138529" cy="1405256"/>
          </a:xfrm>
          <a:prstGeom prst="rect">
            <a:avLst/>
          </a:prstGeom>
        </p:spPr>
        <p:txBody>
          <a:bodyPr wrap="square">
            <a:spAutoFit/>
          </a:bodyPr>
          <a:lstStyle/>
          <a:p>
            <a:pPr lvl="1" indent="0" algn="l" defTabSz="609585" hangingPunct="1"/>
            <a:r>
              <a:rPr lang="en-US" sz="2133" kern="1200" dirty="0">
                <a:solidFill>
                  <a:srgbClr val="13405B"/>
                </a:solidFill>
                <a:latin typeface="Calibri" panose="020F0502020204030204" pitchFamily="34" charset="0"/>
                <a:cs typeface="Calibri" panose="020F0502020204030204" pitchFamily="34" charset="0"/>
              </a:rPr>
              <a:t>Advanced Nano Equipment, (Technician and Researchers)</a:t>
            </a:r>
          </a:p>
        </p:txBody>
      </p:sp>
      <p:sp>
        <p:nvSpPr>
          <p:cNvPr id="9" name="Rectangle 8"/>
          <p:cNvSpPr/>
          <p:nvPr/>
        </p:nvSpPr>
        <p:spPr>
          <a:xfrm>
            <a:off x="530544" y="4320988"/>
            <a:ext cx="2121625" cy="420564"/>
          </a:xfrm>
          <a:prstGeom prst="rect">
            <a:avLst/>
          </a:prstGeom>
        </p:spPr>
        <p:txBody>
          <a:bodyPr wrap="square">
            <a:spAutoFit/>
          </a:bodyPr>
          <a:lstStyle/>
          <a:p>
            <a:pPr algn="l" defTabSz="609585" hangingPunct="1"/>
            <a:r>
              <a:rPr lang="en-US" sz="2133" kern="1200" dirty="0">
                <a:solidFill>
                  <a:prstClr val="white"/>
                </a:solidFill>
                <a:latin typeface="Franklin Gothic Book" panose="020B0503020102020204"/>
                <a:cs typeface="B Nazanin" panose="00000400000000000000" pitchFamily="2" charset="-78"/>
              </a:rPr>
              <a:t>Nano Labs</a:t>
            </a:r>
          </a:p>
        </p:txBody>
      </p:sp>
      <p:pic>
        <p:nvPicPr>
          <p:cNvPr id="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82205" y="3576741"/>
            <a:ext cx="2991603" cy="199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182507" y="3264229"/>
            <a:ext cx="2685979" cy="2332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93409" y="154900"/>
            <a:ext cx="2169196" cy="2637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995062" y="234211"/>
            <a:ext cx="2001605" cy="2590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319930" y="668819"/>
            <a:ext cx="2280212" cy="2027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712536" y="6391583"/>
            <a:ext cx="1944613" cy="2590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13712537" y="234212"/>
            <a:ext cx="1762204" cy="2478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10214353" y="3264230"/>
            <a:ext cx="2491363" cy="2619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702969" y="6194984"/>
            <a:ext cx="5405609" cy="2949017"/>
          </a:xfrm>
          <a:prstGeom prst="rect">
            <a:avLst/>
          </a:prstGeom>
        </p:spPr>
      </p:pic>
      <p:grpSp>
        <p:nvGrpSpPr>
          <p:cNvPr id="20" name="Group 19"/>
          <p:cNvGrpSpPr/>
          <p:nvPr/>
        </p:nvGrpSpPr>
        <p:grpSpPr>
          <a:xfrm>
            <a:off x="3435655" y="6907001"/>
            <a:ext cx="2985428" cy="1559479"/>
            <a:chOff x="6369958" y="2749408"/>
            <a:chExt cx="2830901" cy="1478760"/>
          </a:xfrm>
        </p:grpSpPr>
        <p:grpSp>
          <p:nvGrpSpPr>
            <p:cNvPr id="21" name="Group 20"/>
            <p:cNvGrpSpPr/>
            <p:nvPr/>
          </p:nvGrpSpPr>
          <p:grpSpPr>
            <a:xfrm>
              <a:off x="6369958" y="2749408"/>
              <a:ext cx="2830901" cy="1478760"/>
              <a:chOff x="1339042" y="2765045"/>
              <a:chExt cx="5387840" cy="2731745"/>
            </a:xfrm>
          </p:grpSpPr>
          <p:pic>
            <p:nvPicPr>
              <p:cNvPr id="28" name="Picture 2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39042" y="2765045"/>
                <a:ext cx="2731745" cy="27317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Picture 2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995137" y="2765045"/>
                <a:ext cx="2731745" cy="27317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22" name="Group 21"/>
            <p:cNvGrpSpPr/>
            <p:nvPr/>
          </p:nvGrpSpPr>
          <p:grpSpPr>
            <a:xfrm>
              <a:off x="6971965" y="2891692"/>
              <a:ext cx="231310" cy="199953"/>
              <a:chOff x="6939305" y="2844800"/>
              <a:chExt cx="293833" cy="254000"/>
            </a:xfrm>
          </p:grpSpPr>
          <p:sp>
            <p:nvSpPr>
              <p:cNvPr id="26" name="Rectangle 25"/>
              <p:cNvSpPr/>
              <p:nvPr/>
            </p:nvSpPr>
            <p:spPr>
              <a:xfrm>
                <a:off x="6939305" y="2844800"/>
                <a:ext cx="293833" cy="2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585" hangingPunct="1"/>
                <a:endParaRPr lang="en-US" sz="2400" kern="1200">
                  <a:solidFill>
                    <a:prstClr val="white"/>
                  </a:solidFill>
                  <a:latin typeface="Franklin Gothic Book" panose="020B0503020102020204"/>
                </a:endParaRPr>
              </a:p>
            </p:txBody>
          </p:sp>
          <p:pic>
            <p:nvPicPr>
              <p:cNvPr id="27" name="Picture 2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956679" y="2872744"/>
                <a:ext cx="252639" cy="198372"/>
              </a:xfrm>
              <a:prstGeom prst="rect">
                <a:avLst/>
              </a:prstGeom>
            </p:spPr>
          </p:pic>
        </p:grpSp>
        <p:grpSp>
          <p:nvGrpSpPr>
            <p:cNvPr id="23" name="Group 22"/>
            <p:cNvGrpSpPr/>
            <p:nvPr/>
          </p:nvGrpSpPr>
          <p:grpSpPr>
            <a:xfrm>
              <a:off x="8363104" y="2891692"/>
              <a:ext cx="231310" cy="199953"/>
              <a:chOff x="6939305" y="2844800"/>
              <a:chExt cx="293833" cy="254000"/>
            </a:xfrm>
          </p:grpSpPr>
          <p:sp>
            <p:nvSpPr>
              <p:cNvPr id="24" name="Rectangle 23"/>
              <p:cNvSpPr/>
              <p:nvPr/>
            </p:nvSpPr>
            <p:spPr>
              <a:xfrm>
                <a:off x="6939305" y="2844800"/>
                <a:ext cx="293833" cy="2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585" hangingPunct="1"/>
                <a:endParaRPr lang="en-US" sz="2400" kern="1200">
                  <a:solidFill>
                    <a:prstClr val="white"/>
                  </a:solidFill>
                  <a:latin typeface="Franklin Gothic Book" panose="020B0503020102020204"/>
                </a:endParaRPr>
              </a:p>
            </p:txBody>
          </p:sp>
          <p:pic>
            <p:nvPicPr>
              <p:cNvPr id="25" name="Picture 24"/>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956679" y="2872744"/>
                <a:ext cx="252639" cy="198372"/>
              </a:xfrm>
              <a:prstGeom prst="rect">
                <a:avLst/>
              </a:prstGeom>
            </p:spPr>
          </p:pic>
        </p:grpSp>
      </p:grpSp>
    </p:spTree>
    <p:extLst>
      <p:ext uri="{BB962C8B-B14F-4D97-AF65-F5344CB8AC3E}">
        <p14:creationId xmlns:p14="http://schemas.microsoft.com/office/powerpoint/2010/main" val="77052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vertical)">
                                      <p:cBhvr>
                                        <p:cTn id="7" dur="500"/>
                                        <p:tgtEl>
                                          <p:spTgt spid="11"/>
                                        </p:tgtEl>
                                      </p:cBhvr>
                                    </p:animEffect>
                                  </p:childTnLst>
                                </p:cTn>
                              </p:par>
                            </p:childTnLst>
                          </p:cTn>
                        </p:par>
                        <p:par>
                          <p:cTn id="8" fill="hold">
                            <p:stCondLst>
                              <p:cond delay="500"/>
                            </p:stCondLst>
                            <p:childTnLst>
                              <p:par>
                                <p:cTn id="9" presetID="14" presetClass="entr" presetSubtype="5"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vertical)">
                                      <p:cBhvr>
                                        <p:cTn id="11" dur="500"/>
                                        <p:tgtEl>
                                          <p:spTgt spid="12"/>
                                        </p:tgtEl>
                                      </p:cBhvr>
                                    </p:animEffect>
                                  </p:childTnLst>
                                </p:cTn>
                              </p:par>
                            </p:childTnLst>
                          </p:cTn>
                        </p:par>
                        <p:par>
                          <p:cTn id="12" fill="hold">
                            <p:stCondLst>
                              <p:cond delay="1000"/>
                            </p:stCondLst>
                            <p:childTnLst>
                              <p:par>
                                <p:cTn id="13" presetID="14" presetClass="entr" presetSubtype="5"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vertical)">
                                      <p:cBhvr>
                                        <p:cTn id="15" dur="500"/>
                                        <p:tgtEl>
                                          <p:spTgt spid="6"/>
                                        </p:tgtEl>
                                      </p:cBhvr>
                                    </p:animEffect>
                                  </p:childTnLst>
                                </p:cTn>
                              </p:par>
                            </p:childTnLst>
                          </p:cTn>
                        </p:par>
                        <p:par>
                          <p:cTn id="16" fill="hold">
                            <p:stCondLst>
                              <p:cond delay="1500"/>
                            </p:stCondLst>
                            <p:childTnLst>
                              <p:par>
                                <p:cTn id="17" presetID="14" presetClass="entr" presetSubtype="5"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vertical)">
                                      <p:cBhvr>
                                        <p:cTn id="19" dur="500"/>
                                        <p:tgtEl>
                                          <p:spTgt spid="18"/>
                                        </p:tgtEl>
                                      </p:cBhvr>
                                    </p:animEffect>
                                  </p:childTnLst>
                                </p:cTn>
                              </p:par>
                            </p:childTnLst>
                          </p:cTn>
                        </p:par>
                        <p:par>
                          <p:cTn id="20" fill="hold">
                            <p:stCondLst>
                              <p:cond delay="2000"/>
                            </p:stCondLst>
                            <p:childTnLst>
                              <p:par>
                                <p:cTn id="21" presetID="14" presetClass="entr" presetSubtype="5"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vertical)">
                                      <p:cBhvr>
                                        <p:cTn id="23" dur="500"/>
                                        <p:tgtEl>
                                          <p:spTgt spid="10"/>
                                        </p:tgtEl>
                                      </p:cBhvr>
                                    </p:animEffect>
                                  </p:childTnLst>
                                </p:cTn>
                              </p:par>
                            </p:childTnLst>
                          </p:cTn>
                        </p:par>
                        <p:par>
                          <p:cTn id="24" fill="hold">
                            <p:stCondLst>
                              <p:cond delay="2500"/>
                            </p:stCondLst>
                            <p:childTnLst>
                              <p:par>
                                <p:cTn id="25" presetID="14" presetClass="entr" presetSubtype="5"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vertical)">
                                      <p:cBhvr>
                                        <p:cTn id="27" dur="500"/>
                                        <p:tgtEl>
                                          <p:spTgt spid="16"/>
                                        </p:tgtEl>
                                      </p:cBhvr>
                                    </p:animEffect>
                                  </p:childTnLst>
                                </p:cTn>
                              </p:par>
                            </p:childTnLst>
                          </p:cTn>
                        </p:par>
                        <p:par>
                          <p:cTn id="28" fill="hold">
                            <p:stCondLst>
                              <p:cond delay="3000"/>
                            </p:stCondLst>
                            <p:childTnLst>
                              <p:par>
                                <p:cTn id="29" presetID="14" presetClass="entr" presetSubtype="5"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vertical)">
                                      <p:cBhvr>
                                        <p:cTn id="31" dur="500"/>
                                        <p:tgtEl>
                                          <p:spTgt spid="15"/>
                                        </p:tgtEl>
                                      </p:cBhvr>
                                    </p:animEffect>
                                  </p:childTnLst>
                                </p:cTn>
                              </p:par>
                            </p:childTnLst>
                          </p:cTn>
                        </p:par>
                        <p:par>
                          <p:cTn id="32" fill="hold">
                            <p:stCondLst>
                              <p:cond delay="3500"/>
                            </p:stCondLst>
                            <p:childTnLst>
                              <p:par>
                                <p:cTn id="33" presetID="42"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par>
                                <p:cTn id="38" presetID="10" presetClass="exit" presetSubtype="0" fill="hold" nodeType="withEffect">
                                  <p:stCondLst>
                                    <p:cond delay="0"/>
                                  </p:stCondLst>
                                  <p:childTnLst>
                                    <p:animEffect transition="out" filter="fad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9"/>
          <p:cNvSpPr txBox="1"/>
          <p:nvPr/>
        </p:nvSpPr>
        <p:spPr>
          <a:xfrm>
            <a:off x="530543" y="689668"/>
            <a:ext cx="2328541" cy="13236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rIns="60959">
            <a:spAutoFit/>
          </a:bodyPr>
          <a:lstStyle>
            <a:lvl1pPr>
              <a:lnSpc>
                <a:spcPct val="150000"/>
              </a:lnSpc>
              <a:defRPr sz="1900" b="1">
                <a:solidFill>
                  <a:srgbClr val="13405B"/>
                </a:solidFill>
                <a:latin typeface="Calibri"/>
                <a:ea typeface="Calibri"/>
                <a:cs typeface="Calibri"/>
                <a:sym typeface="Calibri"/>
              </a:defRPr>
            </a:lvl1pPr>
          </a:lstStyle>
          <a:p>
            <a:pPr algn="l" defTabSz="609585" hangingPunct="1"/>
            <a:r>
              <a:rPr lang="en-US" sz="2667" kern="1200" dirty="0">
                <a:solidFill>
                  <a:prstClr val="white"/>
                </a:solidFill>
              </a:rPr>
              <a:t>TAVANA</a:t>
            </a:r>
          </a:p>
          <a:p>
            <a:pPr algn="l" defTabSz="609585" hangingPunct="1"/>
            <a:r>
              <a:rPr lang="en-US" sz="2667" kern="1200" dirty="0">
                <a:solidFill>
                  <a:prstClr val="white"/>
                </a:solidFill>
              </a:rPr>
              <a:t>Products</a:t>
            </a:r>
          </a:p>
        </p:txBody>
      </p:sp>
      <p:sp>
        <p:nvSpPr>
          <p:cNvPr id="5" name="Rectangle 4"/>
          <p:cNvSpPr/>
          <p:nvPr/>
        </p:nvSpPr>
        <p:spPr>
          <a:xfrm>
            <a:off x="3928093" y="4156841"/>
            <a:ext cx="2138529" cy="748795"/>
          </a:xfrm>
          <a:prstGeom prst="rect">
            <a:avLst/>
          </a:prstGeom>
        </p:spPr>
        <p:txBody>
          <a:bodyPr wrap="square">
            <a:spAutoFit/>
          </a:bodyPr>
          <a:lstStyle/>
          <a:p>
            <a:pPr lvl="1" indent="0" algn="l" defTabSz="609585" hangingPunct="1"/>
            <a:r>
              <a:rPr lang="en-US" sz="2133" kern="1200" dirty="0">
                <a:solidFill>
                  <a:srgbClr val="13405B"/>
                </a:solidFill>
                <a:latin typeface="Calibri" panose="020F0502020204030204" pitchFamily="34" charset="0"/>
                <a:cs typeface="Calibri" panose="020F0502020204030204" pitchFamily="34" charset="0"/>
              </a:rPr>
              <a:t>List of some Laboratories </a:t>
            </a:r>
          </a:p>
        </p:txBody>
      </p:sp>
      <p:sp>
        <p:nvSpPr>
          <p:cNvPr id="9" name="Rectangle 8"/>
          <p:cNvSpPr/>
          <p:nvPr/>
        </p:nvSpPr>
        <p:spPr>
          <a:xfrm>
            <a:off x="530544" y="4320988"/>
            <a:ext cx="2121625" cy="420564"/>
          </a:xfrm>
          <a:prstGeom prst="rect">
            <a:avLst/>
          </a:prstGeom>
        </p:spPr>
        <p:txBody>
          <a:bodyPr wrap="square">
            <a:spAutoFit/>
          </a:bodyPr>
          <a:lstStyle/>
          <a:p>
            <a:pPr algn="l" defTabSz="609585" hangingPunct="1"/>
            <a:r>
              <a:rPr lang="en-US" sz="2133" kern="1200" dirty="0">
                <a:solidFill>
                  <a:prstClr val="white"/>
                </a:solidFill>
                <a:latin typeface="Franklin Gothic Book" panose="020B0503020102020204"/>
                <a:cs typeface="B Nazanin" panose="00000400000000000000" pitchFamily="2" charset="-78"/>
              </a:rPr>
              <a:t>Nano Labs</a:t>
            </a:r>
          </a:p>
        </p:txBody>
      </p:sp>
      <p:grpSp>
        <p:nvGrpSpPr>
          <p:cNvPr id="14" name="Group 13"/>
          <p:cNvGrpSpPr/>
          <p:nvPr/>
        </p:nvGrpSpPr>
        <p:grpSpPr>
          <a:xfrm>
            <a:off x="7342546" y="55420"/>
            <a:ext cx="7907191" cy="9144001"/>
            <a:chOff x="5702219" y="41564"/>
            <a:chExt cx="5930393" cy="6858001"/>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02219" y="41564"/>
              <a:ext cx="2714738" cy="3373897"/>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17908" y="3451582"/>
              <a:ext cx="2814704" cy="3373896"/>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17908" y="41565"/>
              <a:ext cx="2686621" cy="3373896"/>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02219" y="3525669"/>
              <a:ext cx="2745977" cy="3373896"/>
            </a:xfrm>
            <a:prstGeom prst="rect">
              <a:avLst/>
            </a:prstGeom>
          </p:spPr>
        </p:pic>
      </p:grpSp>
    </p:spTree>
    <p:extLst>
      <p:ext uri="{BB962C8B-B14F-4D97-AF65-F5344CB8AC3E}">
        <p14:creationId xmlns:p14="http://schemas.microsoft.com/office/powerpoint/2010/main" val="66126817"/>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name="Crop">
  <a:themeElements>
    <a:clrScheme name="Custom 1">
      <a:dk1>
        <a:srgbClr val="AC9DE8"/>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sp3d/>
      </a:spPr>
      <a:bodyPr rot="0" spcFirstLastPara="1" vertOverflow="overflow" horzOverflow="overflow" vert="horz" wrap="square" lIns="33866" tIns="33866" rIns="33866" bIns="33866" numCol="1" spcCol="38100" rtlCol="0" anchor="ctr">
        <a:spAutoFit/>
      </a:bodyPr>
      <a:lstStyle>
        <a:defPPr marL="0" marR="0" indent="0" algn="ctr" defTabSz="550333"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a:spAutoFit/>
      </a:bodyPr>
      <a:lstStyle>
        <a:defPPr marL="0" marR="0" indent="0" algn="ctr" defTabSz="550333"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11473</TotalTime>
  <Words>2334</Words>
  <Application>Microsoft Office PowerPoint</Application>
  <PresentationFormat>Custom</PresentationFormat>
  <Paragraphs>374</Paragraphs>
  <Slides>58</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58</vt:i4>
      </vt:variant>
    </vt:vector>
  </HeadingPairs>
  <TitlesOfParts>
    <vt:vector size="70" baseType="lpstr">
      <vt:lpstr>微软雅黑</vt:lpstr>
      <vt:lpstr>黑体</vt:lpstr>
      <vt:lpstr>华文楷体</vt:lpstr>
      <vt:lpstr>Arial</vt:lpstr>
      <vt:lpstr>Calibri</vt:lpstr>
      <vt:lpstr>Cambria Math</vt:lpstr>
      <vt:lpstr>Franklin Gothic Book</vt:lpstr>
      <vt:lpstr>Helvetica Light</vt:lpstr>
      <vt:lpstr>Helvetica Neue</vt:lpstr>
      <vt:lpstr>High Tower Text</vt:lpstr>
      <vt:lpstr>Nunito Sans ExtraLight</vt:lpstr>
      <vt:lpstr>Crop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Sobhan</dc:creator>
  <cp:lastModifiedBy>Ehsan</cp:lastModifiedBy>
  <cp:revision>540</cp:revision>
  <dcterms:modified xsi:type="dcterms:W3CDTF">2019-07-04T12:27:02Z</dcterms:modified>
</cp:coreProperties>
</file>